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260" r:id="rId3"/>
    <p:sldId id="262" r:id="rId4"/>
    <p:sldId id="289" r:id="rId5"/>
    <p:sldId id="290" r:id="rId6"/>
    <p:sldId id="293" r:id="rId7"/>
    <p:sldId id="291" r:id="rId8"/>
    <p:sldId id="263" r:id="rId9"/>
    <p:sldId id="264" r:id="rId10"/>
    <p:sldId id="294" r:id="rId11"/>
    <p:sldId id="295" r:id="rId12"/>
    <p:sldId id="265" r:id="rId13"/>
    <p:sldId id="266" r:id="rId14"/>
    <p:sldId id="267" r:id="rId15"/>
    <p:sldId id="268" r:id="rId16"/>
    <p:sldId id="269" r:id="rId17"/>
    <p:sldId id="270" r:id="rId18"/>
    <p:sldId id="271" r:id="rId19"/>
    <p:sldId id="272" r:id="rId20"/>
    <p:sldId id="273" r:id="rId21"/>
    <p:sldId id="296" r:id="rId22"/>
    <p:sldId id="274" r:id="rId23"/>
    <p:sldId id="275" r:id="rId24"/>
    <p:sldId id="276" r:id="rId25"/>
    <p:sldId id="277" r:id="rId26"/>
    <p:sldId id="292" r:id="rId27"/>
    <p:sldId id="297" r:id="rId28"/>
    <p:sldId id="278" r:id="rId29"/>
    <p:sldId id="298" r:id="rId30"/>
    <p:sldId id="279" r:id="rId31"/>
    <p:sldId id="280" r:id="rId32"/>
    <p:sldId id="281" r:id="rId33"/>
    <p:sldId id="282" r:id="rId34"/>
    <p:sldId id="283" r:id="rId35"/>
    <p:sldId id="284" r:id="rId36"/>
    <p:sldId id="285" r:id="rId37"/>
    <p:sldId id="286" r:id="rId38"/>
    <p:sldId id="287" r:id="rId39"/>
    <p:sldId id="288"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802"/>
    <a:srgbClr val="009999"/>
    <a:srgbClr val="2A258C"/>
    <a:srgbClr val="3258CC"/>
    <a:srgbClr val="9A0000"/>
    <a:srgbClr val="8F2580"/>
    <a:srgbClr val="28B701"/>
    <a:srgbClr val="00CC00"/>
    <a:srgbClr val="EEA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76885" autoAdjust="0"/>
  </p:normalViewPr>
  <p:slideViewPr>
    <p:cSldViewPr>
      <p:cViewPr varScale="1">
        <p:scale>
          <a:sx n="50" d="100"/>
          <a:sy n="50" d="100"/>
        </p:scale>
        <p:origin x="1128" y="38"/>
      </p:cViewPr>
      <p:guideLst>
        <p:guide orient="horz" pos="2160"/>
        <p:guide pos="2880"/>
      </p:guideLst>
    </p:cSldViewPr>
  </p:slideViewPr>
  <p:notesTextViewPr>
    <p:cViewPr>
      <p:scale>
        <a:sx n="100" d="100"/>
        <a:sy n="100" d="100"/>
      </p:scale>
      <p:origin x="0" y="0"/>
    </p:cViewPr>
  </p:notesTextViewPr>
  <p:notesViewPr>
    <p:cSldViewPr>
      <p:cViewPr>
        <p:scale>
          <a:sx n="78" d="100"/>
          <a:sy n="78" d="100"/>
        </p:scale>
        <p:origin x="1312" y="-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5CA71-8117-4E5C-8817-7C5F1C6EEAC4}" type="datetimeFigureOut">
              <a:rPr lang="en-US" smtClean="0"/>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55F6F-CACA-4919-99D1-9647165E3EF5}" type="slidenum">
              <a:rPr lang="en-US" smtClean="0"/>
              <a:pPr/>
              <a:t>‹#›</a:t>
            </a:fld>
            <a:endParaRPr lang="en-US"/>
          </a:p>
        </p:txBody>
      </p:sp>
    </p:spTree>
    <p:extLst>
      <p:ext uri="{BB962C8B-B14F-4D97-AF65-F5344CB8AC3E}">
        <p14:creationId xmlns:p14="http://schemas.microsoft.com/office/powerpoint/2010/main" val="262527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5632"/>
            <a:ext cx="5486400" cy="4114800"/>
          </a:xfrm>
        </p:spPr>
        <p:txBody>
          <a:bodyPr>
            <a:normAutofit/>
          </a:bodyPr>
          <a:lstStyle/>
          <a:p>
            <a:pPr>
              <a:lnSpc>
                <a:spcPct val="107000"/>
              </a:lnSpc>
              <a:spcAft>
                <a:spcPts val="0"/>
              </a:spcAft>
            </a:pPr>
            <a:r>
              <a:rPr lang="hu-HU" sz="1200" b="1" dirty="0" smtClean="0">
                <a:solidFill>
                  <a:srgbClr val="8A0000"/>
                </a:solidFill>
                <a:effectLst/>
                <a:latin typeface="Trebuchet MS" panose="020B0603020202020204" pitchFamily="34" charset="0"/>
                <a:ea typeface="Times New Roman" panose="02020603050405020304" pitchFamily="18" charset="0"/>
                <a:cs typeface="Times New Roman" panose="02020603050405020304" pitchFamily="18" charset="0"/>
              </a:rPr>
              <a:t>BEVEZETÉS</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Gondoljunk csak vissza tinédzserkorunkra! Egyeseknek ez néhány esztendőt jelent, másoknak pár évtizedet. Bármennyi ideig is tartott, bármennyire más körülmények között is éltünk, nem számít, milyen változások történtek azóta, a mai tinik ugyanolyan kihívásokkal szembesülnek, de olyan intenzitással, </a:t>
            </a: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amilyet </a:t>
            </a: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ezelőtt még soha nem tapasztalhattunk. A közösségi médiának és a mobiltelefonnak köszönhetően életükben minden nyilvánosan zajlik. A világ mára kisebb lett, több lehetőséggel, és kihívással, mint valaha is volt.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a:t>
            </a:fld>
            <a:endParaRPr lang="en-US"/>
          </a:p>
        </p:txBody>
      </p:sp>
    </p:spTree>
    <p:extLst>
      <p:ext uri="{BB962C8B-B14F-4D97-AF65-F5344CB8AC3E}">
        <p14:creationId xmlns:p14="http://schemas.microsoft.com/office/powerpoint/2010/main" val="28520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2286000" cy="1714500"/>
          </a:xfrm>
        </p:spPr>
      </p:sp>
      <p:sp>
        <p:nvSpPr>
          <p:cNvPr id="3" name="Notes Placeholder 2"/>
          <p:cNvSpPr>
            <a:spLocks noGrp="1"/>
          </p:cNvSpPr>
          <p:nvPr>
            <p:ph type="body" idx="1"/>
          </p:nvPr>
        </p:nvSpPr>
        <p:spPr>
          <a:xfrm>
            <a:off x="685800" y="2195736"/>
            <a:ext cx="5486400" cy="6262464"/>
          </a:xfrm>
        </p:spPr>
        <p:txBody>
          <a:bodyPr>
            <a:noAutofit/>
          </a:bodyPr>
          <a:lstStyle/>
          <a:p>
            <a:r>
              <a:rPr lang="hu-HU" sz="1200" b="1" kern="1200" dirty="0" smtClean="0">
                <a:solidFill>
                  <a:schemeClr val="tx1"/>
                </a:solidFill>
                <a:effectLst/>
                <a:latin typeface="+mn-lt"/>
                <a:ea typeface="+mn-ea"/>
                <a:cs typeface="+mn-cs"/>
              </a:rPr>
              <a:t>A fiatal lányok gyakran elégedetlenek külsejükkel, mert a magazinborítókon, az Interneten, a TV-ben, vagy a moziban látott nőalakokhoz hasonlítgatják magukat. </a:t>
            </a:r>
            <a:r>
              <a:rPr lang="hu-HU" sz="1200" kern="1200" dirty="0" smtClean="0">
                <a:solidFill>
                  <a:schemeClr val="tx1"/>
                </a:solidFill>
                <a:effectLst/>
                <a:latin typeface="+mn-lt"/>
                <a:ea typeface="+mn-ea"/>
                <a:cs typeface="+mn-cs"/>
              </a:rPr>
              <a:t>A kisebbségi érzés ellen megkísérelhetünk harcolni azzal, hogy segítünk a fiatal nőknek a lehető legjobban kinézni. Adjunk nekik tanácsokat a bőrápolásról, és az ízléses sminkelésről! A lányok élvezik a közös arcápolást és manikűrözést. Egyes lányoknak nagy tehetsége van csinos frizurák elkészítéséhez. Van azonban néhány alapvető szabály, hogy milyen arcformához milyen hosszúságú haj illik. Sok lány értékelni fogja a hajápolási tanácsokat.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Mivel a fiatal embereknek nagy szükségük van a valahová tartozásra, ebben az életkorban láthatunk annyi egyforma frizurát és éppen divatos ruhát rajtuk. Annak ellenére, hogy saját önazonosságra vágynak (legalábbis a szüleiktől elkülönülni), kortársaiktól nem akarnak különbözni. Mégis javukra válhatnak a bőrtónusokról, és a hozzájuk illő színű ruhadarabokról szóló információk, amivel a legjobbat hozhatják ki külsejükből.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Ugyanakkor segíthet az is, ha megértik, a médiában látott képek igazán nem valódiak. Az online videók, mint például a </a:t>
            </a:r>
            <a:r>
              <a:rPr lang="hu-HU" sz="1200" i="1" kern="1200" dirty="0" err="1" smtClean="0">
                <a:solidFill>
                  <a:schemeClr val="tx1"/>
                </a:solidFill>
                <a:effectLst/>
                <a:latin typeface="+mn-lt"/>
                <a:ea typeface="+mn-ea"/>
                <a:cs typeface="+mn-cs"/>
              </a:rPr>
              <a:t>Dove</a:t>
            </a:r>
            <a:r>
              <a:rPr lang="hu-HU" sz="1200" kern="1200" dirty="0" smtClean="0">
                <a:solidFill>
                  <a:schemeClr val="tx1"/>
                </a:solidFill>
                <a:effectLst/>
                <a:latin typeface="+mn-lt"/>
                <a:ea typeface="+mn-ea"/>
                <a:cs typeface="+mn-cs"/>
              </a:rPr>
              <a:t> kampányához készült „Evolúció” című, bemutatják, hogy a modellek és színésznők képeit még azután is </a:t>
            </a:r>
            <a:r>
              <a:rPr lang="hu-HU" sz="1200" kern="1200" dirty="0" err="1" smtClean="0">
                <a:solidFill>
                  <a:schemeClr val="tx1"/>
                </a:solidFill>
                <a:effectLst/>
                <a:latin typeface="+mn-lt"/>
                <a:ea typeface="+mn-ea"/>
                <a:cs typeface="+mn-cs"/>
              </a:rPr>
              <a:t>Photoshop</a:t>
            </a:r>
            <a:r>
              <a:rPr lang="hu-HU" sz="1200" kern="1200" dirty="0" smtClean="0">
                <a:solidFill>
                  <a:schemeClr val="tx1"/>
                </a:solidFill>
                <a:effectLst/>
                <a:latin typeface="+mn-lt"/>
                <a:ea typeface="+mn-ea"/>
                <a:cs typeface="+mn-cs"/>
              </a:rPr>
              <a:t> programmal retusálják, hogy sminkesek, fodrászok és öltöztetők, professzionális </a:t>
            </a:r>
            <a:r>
              <a:rPr lang="hu-HU" sz="1200" kern="1200" dirty="0" err="1" smtClean="0">
                <a:solidFill>
                  <a:schemeClr val="tx1"/>
                </a:solidFill>
                <a:effectLst/>
                <a:latin typeface="+mn-lt"/>
                <a:ea typeface="+mn-ea"/>
                <a:cs typeface="+mn-cs"/>
              </a:rPr>
              <a:t>stylist-ok</a:t>
            </a:r>
            <a:r>
              <a:rPr lang="hu-HU" sz="1200" kern="1200" dirty="0" smtClean="0">
                <a:solidFill>
                  <a:schemeClr val="tx1"/>
                </a:solidFill>
                <a:effectLst/>
                <a:latin typeface="+mn-lt"/>
                <a:ea typeface="+mn-ea"/>
                <a:cs typeface="+mn-cs"/>
              </a:rPr>
              <a:t> hada dolgozott külsejükön. A képek, amiket látnak, nem reálisak. Ha segítünk nekik megérteni ezt, talán kevesebb eltorzult kép alakul ki bennük a valódi szépségről.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10</a:t>
            </a:fld>
            <a:endParaRPr lang="en-US" dirty="0"/>
          </a:p>
        </p:txBody>
      </p:sp>
    </p:spTree>
    <p:extLst>
      <p:ext uri="{BB962C8B-B14F-4D97-AF65-F5344CB8AC3E}">
        <p14:creationId xmlns:p14="http://schemas.microsoft.com/office/powerpoint/2010/main" val="15853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912813"/>
            <a:ext cx="2286000" cy="1714500"/>
          </a:xfrm>
        </p:spPr>
      </p:sp>
      <p:sp>
        <p:nvSpPr>
          <p:cNvPr id="3" name="Notes Placeholder 2"/>
          <p:cNvSpPr>
            <a:spLocks noGrp="1"/>
          </p:cNvSpPr>
          <p:nvPr>
            <p:ph type="body" idx="1"/>
          </p:nvPr>
        </p:nvSpPr>
        <p:spPr>
          <a:xfrm>
            <a:off x="685800" y="2915816"/>
            <a:ext cx="5486400" cy="3960440"/>
          </a:xfrm>
        </p:spPr>
        <p:txBody>
          <a:bodyPr>
            <a:noAutofit/>
          </a:bodyPr>
          <a:lstStyle/>
          <a:p>
            <a:r>
              <a:rPr lang="hu-HU" sz="1200" kern="1200" dirty="0" smtClean="0">
                <a:solidFill>
                  <a:schemeClr val="tx1"/>
                </a:solidFill>
                <a:effectLst/>
                <a:latin typeface="+mn-lt"/>
                <a:ea typeface="+mn-ea"/>
                <a:cs typeface="+mn-cs"/>
              </a:rPr>
              <a:t>Másik fontos szempont a lányok megjelenésében, annak fontolgatása, mit „árul el” megjelenésük a fiatalembereknek. Mivel a lányok másképpen gondolkodnak, mint a fiúk, azt hihetik, hogy öltözködésük vonzó és figyelemfelkeltő, nem veszik észre, milyenfajta figyelmet keltenek fel vele, vagy milyen üzenetet közvetítenek. Jellemzően nem értik, mire gondolnak a fiúk a kivillanó bőrfelületek láttán, miközben a fiúk azt hiszik, a lányok pontosan tudják, mit csinálnak. </a:t>
            </a:r>
          </a:p>
          <a:p>
            <a:r>
              <a:rPr lang="hu-HU" sz="1200" kern="1200" dirty="0" smtClean="0">
                <a:solidFill>
                  <a:schemeClr val="tx1"/>
                </a:solidFill>
                <a:effectLst/>
                <a:latin typeface="+mn-lt"/>
                <a:ea typeface="+mn-ea"/>
                <a:cs typeface="+mn-cs"/>
              </a:rPr>
              <a:t>A szépség és a fiúk témája két fontos kérdés, amelyeket a Női szolgálatok Osztályának meg kell beszélnie a fiatal nőkkel, és oktatnia kell őket róluk. Durva, kritikus, vagy meg nem értő lelkület nélkül, Bibliai rálátást adva nekik.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Arra buzdítsuk a fiatal nőket, hogy a királyi család tagjának tekintsék magukat. </a:t>
            </a:r>
            <a:r>
              <a:rPr lang="hu-HU" sz="1200" kern="1200" dirty="0" smtClean="0">
                <a:solidFill>
                  <a:schemeClr val="tx1"/>
                </a:solidFill>
                <a:effectLst/>
                <a:latin typeface="+mn-lt"/>
                <a:ea typeface="+mn-ea"/>
                <a:cs typeface="+mn-cs"/>
              </a:rPr>
              <a:t>Húzzák ki magukat és úgy járjanak, viselkedjenek, mint a Király leányai! Végül is a mennyei Király gyermekei! </a:t>
            </a:r>
            <a:r>
              <a:rPr lang="hu-HU" sz="1200" b="1" i="1" kern="1200" dirty="0" smtClean="0">
                <a:solidFill>
                  <a:schemeClr val="tx1"/>
                </a:solidFill>
                <a:effectLst/>
                <a:latin typeface="+mn-lt"/>
                <a:ea typeface="+mn-ea"/>
                <a:cs typeface="+mn-cs"/>
              </a:rPr>
              <a:t>„Királyok leányai a te ékességeid” (Zsolt 45:10).</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11</a:t>
            </a:fld>
            <a:endParaRPr lang="en-US" dirty="0"/>
          </a:p>
        </p:txBody>
      </p:sp>
    </p:spTree>
    <p:extLst>
      <p:ext uri="{BB962C8B-B14F-4D97-AF65-F5344CB8AC3E}">
        <p14:creationId xmlns:p14="http://schemas.microsoft.com/office/powerpoint/2010/main" val="97666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395288"/>
            <a:ext cx="4572000" cy="3429000"/>
          </a:xfrm>
        </p:spPr>
      </p:sp>
      <p:sp>
        <p:nvSpPr>
          <p:cNvPr id="3" name="Notes Placeholder 2"/>
          <p:cNvSpPr>
            <a:spLocks noGrp="1"/>
          </p:cNvSpPr>
          <p:nvPr>
            <p:ph type="body" idx="1"/>
          </p:nvPr>
        </p:nvSpPr>
        <p:spPr>
          <a:xfrm>
            <a:off x="685800" y="3995936"/>
            <a:ext cx="5486400" cy="4462264"/>
          </a:xfrm>
        </p:spPr>
        <p:txBody>
          <a:bodyPr>
            <a:noAutofit/>
          </a:bodyPr>
          <a:lstStyle/>
          <a:p>
            <a:pPr lvl="0"/>
            <a:r>
              <a:rPr lang="en-US" b="1" dirty="0" smtClean="0"/>
              <a:t>B. </a:t>
            </a:r>
            <a:r>
              <a:rPr lang="hu-HU" sz="1200" b="1" kern="1200" dirty="0" smtClean="0">
                <a:solidFill>
                  <a:schemeClr val="tx1"/>
                </a:solidFill>
                <a:effectLst/>
                <a:latin typeface="+mn-lt"/>
                <a:ea typeface="+mn-ea"/>
                <a:cs typeface="+mn-cs"/>
              </a:rPr>
              <a:t>Személyiségbeli és viselkedésbeli szükségletek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dirty="0" smtClean="0">
              <a:effectLst/>
            </a:endParaRPr>
          </a:p>
          <a:p>
            <a:r>
              <a:rPr lang="hu-HU" sz="1200" kern="1200" dirty="0" smtClean="0">
                <a:solidFill>
                  <a:schemeClr val="tx1"/>
                </a:solidFill>
                <a:effectLst/>
                <a:latin typeface="+mn-lt"/>
                <a:ea typeface="+mn-ea"/>
                <a:cs typeface="+mn-cs"/>
              </a:rPr>
              <a:t> </a:t>
            </a:r>
            <a:endParaRPr lang="hu-HU" dirty="0" smtClean="0">
              <a:effectLst/>
            </a:endParaRPr>
          </a:p>
          <a:p>
            <a:r>
              <a:rPr lang="hu-HU" sz="1200" b="1" kern="1200" dirty="0" smtClean="0">
                <a:solidFill>
                  <a:schemeClr val="tx1"/>
                </a:solidFill>
                <a:effectLst/>
                <a:latin typeface="+mn-lt"/>
                <a:ea typeface="+mn-ea"/>
                <a:cs typeface="+mn-cs"/>
              </a:rPr>
              <a:t>Különösen tizenéves korban vagyunk hajlamosak másokhoz hasonlítgatni magunkat. </a:t>
            </a:r>
            <a:r>
              <a:rPr lang="hu-HU" sz="1200" kern="1200" dirty="0" smtClean="0">
                <a:solidFill>
                  <a:schemeClr val="tx1"/>
                </a:solidFill>
                <a:effectLst/>
                <a:latin typeface="+mn-lt"/>
                <a:ea typeface="+mn-ea"/>
                <a:cs typeface="+mn-cs"/>
              </a:rPr>
              <a:t>Ez hozzájárul a kisebbségi komplexus kialakulásához, amivel a tinédzserek gyakran küszködnek. Hívjuk fel a figyelmüket, hogy senki sem hasonlítható másokhoz az élet minden területén. Mindig van valaki, aki jobb, vonzóbb, tehetségesebb, legalább egyetlen területen. Senkit sem teremtett olyannak Isten, hogy mindenben a legjobb legyen. Segítsünk a fiatal lányoknak értékelni önmagukat és másokat, mint akik különlegesek Isten szemében. Tudniuk kell, hogy a negatívumok, amiket magukról gondolnak, általában nem igazak. A környezetükben élő felnőtteknek kell megerősíteni és megnyugtatni őket. Egy személyiségteszt, vagy valami olyasmi, mint az „Erőnyerők” program segít a fiatal lányoknak önmaguk megismerésében és jobb megértésében. Segíthet megtudni, kik is ők és megerősíti őket, hogy jót gondoljanak magukról.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12</a:t>
            </a:fld>
            <a:endParaRPr lang="en-US"/>
          </a:p>
        </p:txBody>
      </p:sp>
    </p:spTree>
    <p:extLst>
      <p:ext uri="{BB962C8B-B14F-4D97-AF65-F5344CB8AC3E}">
        <p14:creationId xmlns:p14="http://schemas.microsoft.com/office/powerpoint/2010/main" val="199124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b="1" i="1" dirty="0" smtClean="0"/>
              <a:t>FELADAT</a:t>
            </a:r>
            <a:r>
              <a:rPr lang="en-US" b="1" i="1" dirty="0" smtClean="0"/>
              <a:t>:</a:t>
            </a:r>
          </a:p>
          <a:p>
            <a:endParaRPr lang="en-US" b="1" i="1" dirty="0" smtClean="0"/>
          </a:p>
          <a:p>
            <a:r>
              <a:rPr lang="hu-HU" sz="1200" kern="1200" dirty="0" smtClean="0">
                <a:solidFill>
                  <a:schemeClr val="tx1"/>
                </a:solidFill>
                <a:effectLst/>
                <a:latin typeface="+mn-lt"/>
                <a:ea typeface="+mn-ea"/>
                <a:cs typeface="+mn-cs"/>
                <a:sym typeface="Wingdings" panose="05000000000000000000" pitchFamily="2" charset="2"/>
              </a:rPr>
              <a:t></a:t>
            </a:r>
            <a:r>
              <a:rPr lang="hu-HU" sz="1200" b="1" i="1" kern="1200" dirty="0" smtClean="0">
                <a:solidFill>
                  <a:schemeClr val="tx1"/>
                </a:solidFill>
                <a:effectLst/>
                <a:latin typeface="+mn-lt"/>
                <a:ea typeface="+mn-ea"/>
                <a:cs typeface="+mn-cs"/>
              </a:rPr>
              <a:t> Olvassuk fel hangosan a szépséges igeverseket a 139. Zsoltárból! Készítsünk listát az igazságokról, amiket mindnyájunkról kijelent!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13</a:t>
            </a:fld>
            <a:endParaRPr lang="en-US"/>
          </a:p>
        </p:txBody>
      </p:sp>
    </p:spTree>
    <p:extLst>
      <p:ext uri="{BB962C8B-B14F-4D97-AF65-F5344CB8AC3E}">
        <p14:creationId xmlns:p14="http://schemas.microsoft.com/office/powerpoint/2010/main" val="182794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C. </a:t>
            </a:r>
            <a:r>
              <a:rPr lang="hu-HU" sz="1200" b="1" kern="1200" dirty="0" smtClean="0">
                <a:solidFill>
                  <a:schemeClr val="tx1"/>
                </a:solidFill>
                <a:effectLst/>
                <a:latin typeface="+mn-lt"/>
                <a:ea typeface="+mn-ea"/>
                <a:cs typeface="+mn-cs"/>
              </a:rPr>
              <a:t>Nagyobb felelősség a gyülekezetben </a:t>
            </a:r>
            <a:endParaRPr lang="en-US" dirty="0"/>
          </a:p>
          <a:p>
            <a:r>
              <a:rPr lang="en-US" dirty="0"/>
              <a:t> </a:t>
            </a:r>
          </a:p>
          <a:p>
            <a:r>
              <a:rPr lang="hu-HU" sz="1200" b="1" kern="1200" dirty="0" smtClean="0">
                <a:solidFill>
                  <a:schemeClr val="tx1"/>
                </a:solidFill>
                <a:effectLst/>
                <a:latin typeface="+mn-lt"/>
                <a:ea typeface="+mn-ea"/>
                <a:cs typeface="+mn-cs"/>
              </a:rPr>
              <a:t>Önbecsülésük kialakulásához a fiataloknak olyan feladatokra van szükségük, melyekben jól érzik magukat, és sikeresek. Adjunk nekik olyan felelősségteljes munkát, amit sikeresen el tudnak végezni! </a:t>
            </a:r>
            <a:r>
              <a:rPr lang="hu-HU" sz="1200" kern="1200" dirty="0" smtClean="0">
                <a:solidFill>
                  <a:schemeClr val="tx1"/>
                </a:solidFill>
                <a:effectLst/>
                <a:latin typeface="+mn-lt"/>
                <a:ea typeface="+mn-ea"/>
                <a:cs typeface="+mn-cs"/>
              </a:rPr>
              <a:t>A tinédzserek és a szülők is meg fogják tanulni, hogy amint a fiatalok nagyobb felelősséget vállalnak, nagyobb szabadságot és bizalmat is kapnak.  És a tinik pontosan erre vágynak. Adjunk nekik valódi lehetőségeket a gyülekezeti szolgálatban, vezetői és résztvevői szerepet a szolgálati projektekben. Segítsünk nekik felfedezni lelki ajándékaik, tehetségük mibenlétét, érdeklődési körüket, majd adjunk lehetőséget nekik a szolgálatra. Mindennek két előnye is van. Az egyik, hogy segítünk lelki ajándékaik fejlesztésében, a másik, hogy a gyülekezethez kapcsoljuk őket.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Köszönjük meg a segítségüket és erősítsük meg őket a pozitívumokban, amiket észrevettünk rajtuk. Ők nem hamis hízelgésre vágynak, hanem pár hiteles szóra, mely megerősíti és bátorítja őket lelki ajándékuk és tehetségük felfedezésében. Ez hosszútávon segíteni fogja a bizalom felépítését a fiatalban.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14</a:t>
            </a:fld>
            <a:endParaRPr lang="en-US"/>
          </a:p>
        </p:txBody>
      </p:sp>
    </p:spTree>
    <p:extLst>
      <p:ext uri="{BB962C8B-B14F-4D97-AF65-F5344CB8AC3E}">
        <p14:creationId xmlns:p14="http://schemas.microsoft.com/office/powerpoint/2010/main" val="610645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lvl="0"/>
            <a:r>
              <a:rPr lang="en-US" b="1" dirty="0" smtClean="0"/>
              <a:t>D. </a:t>
            </a:r>
            <a:r>
              <a:rPr lang="hu-HU" sz="1200" b="1" kern="1200" dirty="0" smtClean="0">
                <a:solidFill>
                  <a:schemeClr val="tx1"/>
                </a:solidFill>
                <a:effectLst/>
                <a:latin typeface="+mn-lt"/>
                <a:ea typeface="+mn-ea"/>
                <a:cs typeface="+mn-cs"/>
              </a:rPr>
              <a:t>Pályaválasztás </a:t>
            </a:r>
            <a:endParaRPr lang="hu-HU" dirty="0" smtClean="0">
              <a:effectLst/>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tizenéves kor legfontosabb döntése a pályaválasztás. Töprengés közben számba kell venniük személyiségük erősségeit, természetes tehetségüket, képességeiket és érdeklődésüket. </a:t>
            </a:r>
            <a:r>
              <a:rPr lang="hu-HU" sz="1200" kern="1200" dirty="0" smtClean="0">
                <a:solidFill>
                  <a:schemeClr val="tx1"/>
                </a:solidFill>
                <a:effectLst/>
                <a:latin typeface="+mn-lt"/>
                <a:ea typeface="+mn-ea"/>
                <a:cs typeface="+mn-cs"/>
              </a:rPr>
              <a:t> Bátorítsuk őket, hogy bár ez egy fontos döntés, nem kell egyedül dönteniük. Igénybe vehetik a pályaválasztási tanácsadók segítségét, akiknek tesztjei segítenek meghatározni az irányt. Mutassuk meg nekik, hogyan segít döntéseinkben a Biblia tanulmányozása! Mint például Zsolt 37:3-7. igeversei. </a:t>
            </a:r>
          </a:p>
          <a:p>
            <a:r>
              <a:rPr lang="hu-HU" sz="1200" b="1" i="1" kern="1200" dirty="0" smtClean="0">
                <a:solidFill>
                  <a:schemeClr val="tx1"/>
                </a:solidFill>
                <a:effectLst/>
                <a:latin typeface="+mn-lt"/>
                <a:ea typeface="+mn-ea"/>
                <a:cs typeface="+mn-cs"/>
              </a:rPr>
              <a:t>„Bízzál az Úrban és jót cselekedjél; e földön lakozzál és hűséggel élj.</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Gyönyörködjél az Úrban, és megadja néked szíved kéréseit.</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Hagyjad az Úrra a te útadat, és bízzál benne, majd ő teljesíti.</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Felhozza a te igazságodat, mint a világosságot, és a te jogodat, miként a delet.</a:t>
            </a:r>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Csillapodjál le az Úrban és várjad őt…”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Emlékeztessük őket az imádkozás fontosságára életünk nagy döntései előtt. Mint például a pályaválasztás, a főiskolai szakválasztás és a házasság. Mutassuk meg nekik, hogyan társítsák Istentől kapott lelki ajándékaikat és tehetségüket szakmai pályafutásukkal.  </a:t>
            </a:r>
          </a:p>
          <a:p>
            <a:endParaRPr lang="en-US" dirty="0"/>
          </a:p>
          <a:p>
            <a:r>
              <a:rPr lang="en-US" dirty="0"/>
              <a:t> </a:t>
            </a:r>
          </a:p>
          <a:p>
            <a:r>
              <a:rPr lang="hu-HU" b="1" i="1" dirty="0" smtClean="0"/>
              <a:t>FELADAT</a:t>
            </a:r>
            <a:r>
              <a:rPr lang="en-US" b="1" i="1" dirty="0" smtClean="0"/>
              <a:t>: </a:t>
            </a:r>
            <a:r>
              <a:rPr lang="hu-HU" b="1" i="1" dirty="0" smtClean="0"/>
              <a:t> </a:t>
            </a:r>
            <a:r>
              <a:rPr lang="hu-HU" sz="1200" b="1" i="1" kern="1200" dirty="0" smtClean="0">
                <a:solidFill>
                  <a:schemeClr val="tx1"/>
                </a:solidFill>
                <a:effectLst/>
                <a:latin typeface="+mn-lt"/>
                <a:ea typeface="+mn-ea"/>
                <a:cs typeface="+mn-cs"/>
              </a:rPr>
              <a:t>Beszéljük meg a 3. sz., „A pályaválasztás alapelvei” című jegyzetet!</a:t>
            </a:r>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b="1" i="1" dirty="0" smtClean="0"/>
              <a:t>    </a:t>
            </a: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15</a:t>
            </a:fld>
            <a:endParaRPr lang="en-US"/>
          </a:p>
        </p:txBody>
      </p:sp>
    </p:spTree>
    <p:extLst>
      <p:ext uri="{BB962C8B-B14F-4D97-AF65-F5344CB8AC3E}">
        <p14:creationId xmlns:p14="http://schemas.microsoft.com/office/powerpoint/2010/main" val="65618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87824"/>
            <a:ext cx="5486400" cy="5470376"/>
          </a:xfrm>
        </p:spPr>
        <p:txBody>
          <a:bodyPr>
            <a:normAutofit/>
          </a:bodyPr>
          <a:lstStyle/>
          <a:p>
            <a:pPr lvl="0"/>
            <a:r>
              <a:rPr lang="en-US" b="1" dirty="0" smtClean="0"/>
              <a:t>E. </a:t>
            </a:r>
            <a:r>
              <a:rPr lang="hu-HU" sz="1200" b="1" kern="1200" dirty="0" smtClean="0">
                <a:solidFill>
                  <a:schemeClr val="tx1"/>
                </a:solidFill>
                <a:effectLst/>
                <a:latin typeface="+mn-lt"/>
                <a:ea typeface="+mn-ea"/>
                <a:cs typeface="+mn-cs"/>
              </a:rPr>
              <a:t>Társadalmi szükségletek </a:t>
            </a:r>
            <a:endParaRPr lang="hu-HU" dirty="0" smtClean="0">
              <a:effectLst/>
            </a:endParaRPr>
          </a:p>
          <a:p>
            <a:r>
              <a:rPr lang="hu-HU" sz="1200" kern="1200" dirty="0" smtClean="0">
                <a:solidFill>
                  <a:schemeClr val="tx1"/>
                </a:solidFill>
                <a:effectLst/>
                <a:latin typeface="+mn-lt"/>
                <a:ea typeface="+mn-ea"/>
                <a:cs typeface="+mn-cs"/>
              </a:rPr>
              <a:t> </a:t>
            </a:r>
            <a:endParaRPr lang="hu-HU" dirty="0" smtClean="0">
              <a:effectLst/>
            </a:endParaRPr>
          </a:p>
          <a:p>
            <a:r>
              <a:rPr lang="hu-HU" sz="1200" b="1" kern="1200" dirty="0" smtClean="0">
                <a:solidFill>
                  <a:schemeClr val="tx1"/>
                </a:solidFill>
                <a:effectLst/>
                <a:latin typeface="+mn-lt"/>
                <a:ea typeface="+mn-ea"/>
                <a:cs typeface="+mn-cs"/>
              </a:rPr>
              <a:t>A tinédzsereknek bátorító, elfogadó, támogató és gondoskodó barátságra van szükségük. Valódi, értékes barátok kellenek nekik. </a:t>
            </a:r>
            <a:r>
              <a:rPr lang="hu-HU" sz="1200" kern="1200" dirty="0" smtClean="0">
                <a:solidFill>
                  <a:schemeClr val="tx1"/>
                </a:solidFill>
                <a:effectLst/>
                <a:latin typeface="+mn-lt"/>
                <a:ea typeface="+mn-ea"/>
                <a:cs typeface="+mn-cs"/>
              </a:rPr>
              <a:t>Jobban fogják kedvelni magukat, ha tudják, mások szeretik őket. Ez segíthet a kisebbségi érzés leküzdésében. Hasonló mentalitású emberek közösségére van szükségük, biztonságban kell érezniük magukat szerető és elfogadó, meleg környezetben. Ez az egyik előny, amit a keresztény iskolába járó fiatalok élvezhetnek, mert ott több hasonló gondolkodású és értékrendű barátra lelhetnek. Azonban egyre több fiatal jár nem keresztény iskolába. Fontos más lehetőségeket is biztosítani számukra a keresztény tinikkel való kapcsolattartásra.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Ijesztő lehet a felnőttek számára, hogy a fiatalok félnek kilógni a sorból, és inkább társaik csoportjához akarnak alkalmazkodni. Frizurájuk és ruházatuk nagyon fontos üzenet közvetítésére viselt plakátnak tűnhet.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Szinte mulatságos látni, mennyire el akarják különíteni személyiségüket szüleikétől és tanáraikétól, mégis fontos nekik kortársaik csoportjához tartozni. A bandázás azzal kezdődik tizenéves korban, hogy a fiatalok olyan csoportot keresnek, ahová tartozhatnak és olyan embereket, akikkel azonosulni tudnak. Bár természetes a tizenévesek személyazonosság keresése, a felnőttektől való elkülönülése, saját útjuk megtalálása érdekében, szülőként ne használjuk ezt mentségül gyermekeink felelősségteljes gondozásának elhanyagolására! Éppen ebben az időszakban van a legnagyobb szükség a felnőttekre. Nagyobb, mint bármikor. Jó, ha név szerint ismerjük tinédzser gyermekeink barátait, imádkozunk értük, és együtt vagyunk velük, amilyen gyakran csak lehet.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16</a:t>
            </a:fld>
            <a:endParaRPr lang="en-US"/>
          </a:p>
        </p:txBody>
      </p:sp>
    </p:spTree>
    <p:extLst>
      <p:ext uri="{BB962C8B-B14F-4D97-AF65-F5344CB8AC3E}">
        <p14:creationId xmlns:p14="http://schemas.microsoft.com/office/powerpoint/2010/main" val="125525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a:t>
            </a:r>
            <a:r>
              <a:rPr lang="hu-HU" b="1" dirty="0" smtClean="0"/>
              <a:t>.</a:t>
            </a:r>
            <a:r>
              <a:rPr lang="hu-HU" sz="1200" b="1" kern="1200" dirty="0" smtClean="0">
                <a:solidFill>
                  <a:schemeClr val="tx1"/>
                </a:solidFill>
                <a:effectLst/>
                <a:latin typeface="+mn-lt"/>
                <a:ea typeface="+mn-ea"/>
                <a:cs typeface="+mn-cs"/>
              </a:rPr>
              <a:t>Bevonásuk a gyülekezetbe </a:t>
            </a:r>
            <a:endParaRPr lang="hu-HU" dirty="0" smtClean="0">
              <a:effectLst/>
            </a:endParaRPr>
          </a:p>
          <a:p>
            <a:r>
              <a:rPr lang="hu-HU" sz="1200" kern="1200" dirty="0" smtClean="0">
                <a:solidFill>
                  <a:schemeClr val="tx1"/>
                </a:solidFill>
                <a:effectLst/>
                <a:latin typeface="+mn-lt"/>
                <a:ea typeface="+mn-ea"/>
                <a:cs typeface="+mn-cs"/>
              </a:rPr>
              <a:t> </a:t>
            </a:r>
            <a:endParaRPr lang="hu-HU" dirty="0" smtClean="0">
              <a:effectLst/>
            </a:endParaRPr>
          </a:p>
          <a:p>
            <a:r>
              <a:rPr lang="hu-HU" sz="1200" b="1" kern="1200" dirty="0" smtClean="0">
                <a:solidFill>
                  <a:schemeClr val="tx1"/>
                </a:solidFill>
                <a:effectLst/>
                <a:latin typeface="+mn-lt"/>
                <a:ea typeface="+mn-ea"/>
                <a:cs typeface="+mn-cs"/>
              </a:rPr>
              <a:t>Minden fiatalnak szüksége van az elfogadás, a valahová tartozás és a megerősítés érzésére.  </a:t>
            </a:r>
            <a:r>
              <a:rPr lang="hu-HU" sz="1200" kern="1200" dirty="0" smtClean="0">
                <a:solidFill>
                  <a:schemeClr val="tx1"/>
                </a:solidFill>
                <a:effectLst/>
                <a:latin typeface="+mn-lt"/>
                <a:ea typeface="+mn-ea"/>
                <a:cs typeface="+mn-cs"/>
              </a:rPr>
              <a:t>Ez lehetőséget ad nekik a részvételre és vezetésre. Magukénak kell érezniük az ügyet. Fontosnak és szükségesnek kell érezniük magukat. A gyülekezet ideális környezetet teremthet ehhez. Minden gyülekezetnek közösségileg magához kell ölelnie a fiatalokat, bevonva őket a munkába és felkészíteni a vezetésre.  Képzeljük el, mennyire megerősítheti ez a fiatalokat és a gyülekezetet is! </a:t>
            </a:r>
          </a:p>
          <a:p>
            <a:r>
              <a:rPr lang="hu-H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17</a:t>
            </a:fld>
            <a:endParaRPr lang="en-US"/>
          </a:p>
        </p:txBody>
      </p:sp>
    </p:spTree>
    <p:extLst>
      <p:ext uri="{BB962C8B-B14F-4D97-AF65-F5344CB8AC3E}">
        <p14:creationId xmlns:p14="http://schemas.microsoft.com/office/powerpoint/2010/main" val="140509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2</a:t>
            </a:r>
            <a:r>
              <a:rPr lang="hu-HU" b="1" dirty="0" smtClean="0"/>
              <a:t>.</a:t>
            </a:r>
            <a:r>
              <a:rPr lang="hu-HU" sz="1200" b="1" kern="1200" dirty="0" smtClean="0">
                <a:solidFill>
                  <a:schemeClr val="tx1"/>
                </a:solidFill>
                <a:effectLst/>
                <a:latin typeface="+mn-lt"/>
                <a:ea typeface="+mn-ea"/>
                <a:cs typeface="+mn-cs"/>
              </a:rPr>
              <a:t>Kapcsolatteremtés  </a:t>
            </a:r>
            <a:endParaRPr lang="hu-HU" dirty="0" smtClean="0">
              <a:effectLst/>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fiatalok bevonásához és képzéséhez vezető első lépés, hogy kapcsolatba kerüljünk velük. </a:t>
            </a:r>
            <a:r>
              <a:rPr lang="hu-HU" sz="1200" kern="1200" dirty="0" smtClean="0">
                <a:solidFill>
                  <a:schemeClr val="tx1"/>
                </a:solidFill>
                <a:effectLst/>
                <a:latin typeface="+mn-lt"/>
                <a:ea typeface="+mn-ea"/>
                <a:cs typeface="+mn-cs"/>
              </a:rPr>
              <a:t>Ismerjük meg őket! Teremtsünk lehetőségeket a fiatalokkal való közös tevékenységekre, munkára. Tudjuk meg, minek örülnek, miért lelkesednek. Majd erre az ismeretre építsünk.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Fontos a fiatalokkal a közösségi médián keresztül is kapcsolatba kerülni, hiszen ők „ott élnek”. Jelöljük be őket a </a:t>
            </a:r>
            <a:r>
              <a:rPr lang="hu-HU" sz="1200" kern="1200" dirty="0" err="1" smtClean="0">
                <a:solidFill>
                  <a:schemeClr val="tx1"/>
                </a:solidFill>
                <a:effectLst/>
                <a:latin typeface="+mn-lt"/>
                <a:ea typeface="+mn-ea"/>
                <a:cs typeface="+mn-cs"/>
              </a:rPr>
              <a:t>Facebook-on</a:t>
            </a:r>
            <a:r>
              <a:rPr lang="hu-HU" sz="1200" kern="1200" dirty="0" smtClean="0">
                <a:solidFill>
                  <a:schemeClr val="tx1"/>
                </a:solidFill>
                <a:effectLst/>
                <a:latin typeface="+mn-lt"/>
                <a:ea typeface="+mn-ea"/>
                <a:cs typeface="+mn-cs"/>
              </a:rPr>
              <a:t>! Ez lehetőséget ad arra, hogy rendszeresen „bepillantsunk” az életükbe, tevékenységeikbe, kijelentéseikbe. Ne </a:t>
            </a:r>
          </a:p>
          <a:p>
            <a:r>
              <a:rPr lang="hu-HU" sz="1200" kern="1200" dirty="0" smtClean="0">
                <a:solidFill>
                  <a:schemeClr val="tx1"/>
                </a:solidFill>
                <a:effectLst/>
                <a:latin typeface="+mn-lt"/>
                <a:ea typeface="+mn-ea"/>
                <a:cs typeface="+mn-cs"/>
              </a:rPr>
              <a:t>„kémkedésre” használjuk ezt a barátságot! Ne is prédikáljunk nekik, vagy kritizáljuk őket! A kapcsolatteremtésért legyünk „barátok”, a lehetőségért, hogy többet megtudjunk róluk és keresgélésük irányáról.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tinédzserek ritkán telefonálnak. Hosszabb e-maileket se nagyon írnak már, mivel szerintük ezek a felnőttek eszközei. Ők </a:t>
            </a:r>
            <a:r>
              <a:rPr lang="hu-HU" sz="1200" kern="1200" dirty="0" err="1" smtClean="0">
                <a:solidFill>
                  <a:schemeClr val="tx1"/>
                </a:solidFill>
                <a:effectLst/>
                <a:latin typeface="+mn-lt"/>
                <a:ea typeface="+mn-ea"/>
                <a:cs typeface="+mn-cs"/>
              </a:rPr>
              <a:t>chat-elnek</a:t>
            </a:r>
            <a:r>
              <a:rPr lang="hu-HU" sz="1200" kern="1200" dirty="0" smtClean="0">
                <a:solidFill>
                  <a:schemeClr val="tx1"/>
                </a:solidFill>
                <a:effectLst/>
                <a:latin typeface="+mn-lt"/>
                <a:ea typeface="+mn-ea"/>
                <a:cs typeface="+mn-cs"/>
              </a:rPr>
              <a:t>, IM-et (Instant </a:t>
            </a:r>
            <a:r>
              <a:rPr lang="hu-HU" sz="1200" kern="1200" dirty="0" err="1" smtClean="0">
                <a:solidFill>
                  <a:schemeClr val="tx1"/>
                </a:solidFill>
                <a:effectLst/>
                <a:latin typeface="+mn-lt"/>
                <a:ea typeface="+mn-ea"/>
                <a:cs typeface="+mn-cs"/>
              </a:rPr>
              <a:t>Message</a:t>
            </a:r>
            <a:r>
              <a:rPr lang="hu-HU" sz="1200" kern="1200" dirty="0" smtClean="0">
                <a:solidFill>
                  <a:schemeClr val="tx1"/>
                </a:solidFill>
                <a:effectLst/>
                <a:latin typeface="+mn-lt"/>
                <a:ea typeface="+mn-ea"/>
                <a:cs typeface="+mn-cs"/>
              </a:rPr>
              <a:t>) és SMS-t/</a:t>
            </a:r>
            <a:r>
              <a:rPr lang="hu-HU" sz="1200" kern="1200" dirty="0" err="1" smtClean="0">
                <a:solidFill>
                  <a:schemeClr val="tx1"/>
                </a:solidFill>
                <a:effectLst/>
                <a:latin typeface="+mn-lt"/>
                <a:ea typeface="+mn-ea"/>
                <a:cs typeface="+mn-cs"/>
              </a:rPr>
              <a:t>MMS-t</a:t>
            </a:r>
            <a:r>
              <a:rPr lang="hu-HU" sz="1200" kern="1200" dirty="0" smtClean="0">
                <a:solidFill>
                  <a:schemeClr val="tx1"/>
                </a:solidFill>
                <a:effectLst/>
                <a:latin typeface="+mn-lt"/>
                <a:ea typeface="+mn-ea"/>
                <a:cs typeface="+mn-cs"/>
              </a:rPr>
              <a:t> küldözgetnek. Ezeken a módokon vegyük fel velük a kapcsolatot! Így tudassuk velük, hogy imádkozunk értük.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18</a:t>
            </a:fld>
            <a:endParaRPr lang="en-US"/>
          </a:p>
        </p:txBody>
      </p:sp>
    </p:spTree>
    <p:extLst>
      <p:ext uri="{BB962C8B-B14F-4D97-AF65-F5344CB8AC3E}">
        <p14:creationId xmlns:p14="http://schemas.microsoft.com/office/powerpoint/2010/main" val="191566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94312"/>
          </a:xfrm>
        </p:spPr>
        <p:txBody>
          <a:bodyPr>
            <a:noAutofit/>
          </a:bodyPr>
          <a:lstStyle/>
          <a:p>
            <a:pPr lvl="0"/>
            <a:r>
              <a:rPr lang="en-US" b="1" dirty="0" smtClean="0"/>
              <a:t>3.</a:t>
            </a:r>
            <a:r>
              <a:rPr lang="hu-HU" noProof="0" dirty="0" smtClean="0"/>
              <a:t> </a:t>
            </a:r>
            <a:r>
              <a:rPr lang="hu-HU" sz="1200" b="1" kern="1200" dirty="0" smtClean="0">
                <a:solidFill>
                  <a:schemeClr val="tx1"/>
                </a:solidFill>
                <a:effectLst/>
                <a:latin typeface="+mn-lt"/>
                <a:ea typeface="+mn-ea"/>
                <a:cs typeface="+mn-cs"/>
              </a:rPr>
              <a:t>Lazítsunk a gyeplőn!  </a:t>
            </a:r>
            <a:endParaRPr lang="hu-HU" dirty="0" smtClean="0">
              <a:effectLst/>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szülők és tinik közötti konfliktusok forrása az ellenőrzés problémája. </a:t>
            </a:r>
            <a:r>
              <a:rPr lang="hu-HU" sz="1200" kern="1200" dirty="0" smtClean="0">
                <a:solidFill>
                  <a:schemeClr val="tx1"/>
                </a:solidFill>
                <a:effectLst/>
                <a:latin typeface="+mn-lt"/>
                <a:ea typeface="+mn-ea"/>
                <a:cs typeface="+mn-cs"/>
              </a:rPr>
              <a:t>Születése után a szülők teljes mértékben felügyelik a kisbabát. Az édesanyának és édesapának azonban nem szabad szem elől tévesztenie, végső céljuk az irányítás fokozatos átadása gyermeküknek a saját élete felett. Ez időnként azt jelenti, hogy engedik a tinédzsert saját döntést hozni és szülői segítség nélkül szembesülni döntése következményeivel.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szülőknek bölcsességre van szükségük felismerni, melyik csatározásba menjenek bele és melyikbe ne. </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Kis csoportokban beszéljük meg, milyen döntéseket hozhatnak a tinik, melyeknek olyan következményei lehetnek, amiket ők sem szerettek volna,             ha előre tudták volna. </a:t>
            </a:r>
          </a:p>
          <a:p>
            <a:r>
              <a:rPr lang="hu-HU" sz="1200" kern="1200" dirty="0" smtClean="0">
                <a:solidFill>
                  <a:schemeClr val="tx1"/>
                </a:solidFill>
                <a:effectLst/>
                <a:latin typeface="+mn-lt"/>
                <a:ea typeface="+mn-ea"/>
                <a:cs typeface="+mn-cs"/>
              </a:rPr>
              <a:t>A tini lánynak tudnia kell, hogy minél nagyobb önuralmat és felelősségvállalást tanúsít, szülei annál inkább lemondanak fokozatosan az Istentől kapott feladatuk egyes részeiről. A tinédzsernek tisztában kell lennie a jó döntések fontosságával, és megtanulni jól választani. Meg kell tanulnia, hogyan használja a Biblia útmutatását döntései meghozatalához. </a:t>
            </a:r>
          </a:p>
          <a:p>
            <a:endParaRPr lang="en-US" dirty="0" smtClean="0"/>
          </a:p>
          <a:p>
            <a:r>
              <a:rPr lang="hu-HU" b="1" dirty="0" smtClean="0"/>
              <a:t>FELADAT</a:t>
            </a:r>
            <a:r>
              <a:rPr lang="en-US" b="1" dirty="0" smtClean="0"/>
              <a:t>: </a:t>
            </a:r>
            <a:r>
              <a:rPr lang="hu-HU" sz="1200" b="1" kern="1200" dirty="0" smtClean="0">
                <a:solidFill>
                  <a:schemeClr val="tx1"/>
                </a:solidFill>
                <a:effectLst/>
                <a:latin typeface="+mn-lt"/>
                <a:ea typeface="+mn-ea"/>
                <a:cs typeface="+mn-cs"/>
              </a:rPr>
              <a:t>Kis csoportokban beszéljük meg, milyen döntéseket hozhatnak a tinik, melyeknek olyan következményei lehetnek, amiket ők sem szerettek volna, ha előre tudták volna. </a:t>
            </a:r>
          </a:p>
          <a:p>
            <a:endParaRPr lang="en-US" b="1"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19</a:t>
            </a:fld>
            <a:endParaRPr lang="en-US"/>
          </a:p>
        </p:txBody>
      </p:sp>
    </p:spTree>
    <p:extLst>
      <p:ext uri="{BB962C8B-B14F-4D97-AF65-F5344CB8AC3E}">
        <p14:creationId xmlns:p14="http://schemas.microsoft.com/office/powerpoint/2010/main" val="119050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200" b="1" i="1" noProof="0" dirty="0" smtClean="0">
                <a:solidFill>
                  <a:srgbClr val="8A0000"/>
                </a:solidFill>
                <a:effectLst/>
                <a:latin typeface="Trebuchet MS" panose="020B0603020202020204" pitchFamily="34" charset="0"/>
                <a:ea typeface="Times New Roman" panose="02020603050405020304" pitchFamily="18" charset="0"/>
                <a:cs typeface="Times New Roman" panose="02020603050405020304" pitchFamily="18" charset="0"/>
              </a:rPr>
              <a:t>Csoportod résztvevőinek segítségével készítsetek listát arról, hogyan változtak a tizenévesek az </a:t>
            </a:r>
            <a:r>
              <a:rPr lang="hu-HU" sz="1200" b="1" i="1" noProof="0" dirty="0" smtClean="0">
                <a:solidFill>
                  <a:srgbClr val="8A0000"/>
                </a:solidFill>
                <a:effectLst/>
                <a:latin typeface="Trebuchet MS" panose="020B0603020202020204" pitchFamily="34" charset="0"/>
                <a:ea typeface="Times New Roman" panose="02020603050405020304" pitchFamily="18" charset="0"/>
                <a:cs typeface="Times New Roman" panose="02020603050405020304" pitchFamily="18" charset="0"/>
              </a:rPr>
              <a:t>elmúlt </a:t>
            </a:r>
            <a:r>
              <a:rPr lang="hu-HU" sz="1200" b="1" i="1" noProof="0" dirty="0" smtClean="0">
                <a:solidFill>
                  <a:srgbClr val="8A0000"/>
                </a:solidFill>
                <a:effectLst/>
                <a:latin typeface="Trebuchet MS" panose="020B0603020202020204" pitchFamily="34" charset="0"/>
                <a:ea typeface="Times New Roman" panose="02020603050405020304" pitchFamily="18" charset="0"/>
                <a:cs typeface="Times New Roman" panose="02020603050405020304" pitchFamily="18" charset="0"/>
              </a:rPr>
              <a:t>egy-két évtized során! Majd azokat a dolgokat is foglaljátok listába, amik nem változtak, bár talán felerősödtek mára. </a:t>
            </a:r>
            <a:endParaRPr lang="hu-HU"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a:t>
            </a:fld>
            <a:endParaRPr lang="en-US"/>
          </a:p>
        </p:txBody>
      </p:sp>
    </p:spTree>
    <p:extLst>
      <p:ext uri="{BB962C8B-B14F-4D97-AF65-F5344CB8AC3E}">
        <p14:creationId xmlns:p14="http://schemas.microsoft.com/office/powerpoint/2010/main" val="75795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79388"/>
            <a:ext cx="3657600" cy="2743200"/>
          </a:xfrm>
        </p:spPr>
      </p:sp>
      <p:sp>
        <p:nvSpPr>
          <p:cNvPr id="3" name="Notes Placeholder 2"/>
          <p:cNvSpPr>
            <a:spLocks noGrp="1"/>
          </p:cNvSpPr>
          <p:nvPr>
            <p:ph type="body" idx="1"/>
          </p:nvPr>
        </p:nvSpPr>
        <p:spPr>
          <a:xfrm>
            <a:off x="685800" y="2987824"/>
            <a:ext cx="5486400" cy="5470376"/>
          </a:xfrm>
        </p:spPr>
        <p:txBody>
          <a:bodyPr>
            <a:normAutofit/>
          </a:bodyPr>
          <a:lstStyle/>
          <a:p>
            <a:pPr lvl="0"/>
            <a:r>
              <a:rPr lang="en-US" b="1" dirty="0" smtClean="0"/>
              <a:t>4. </a:t>
            </a:r>
            <a:r>
              <a:rPr lang="hu-HU" noProof="0" dirty="0" smtClean="0"/>
              <a:t> </a:t>
            </a:r>
            <a:r>
              <a:rPr lang="hu-HU" sz="1200" b="1" kern="1200" dirty="0" smtClean="0">
                <a:solidFill>
                  <a:schemeClr val="tx1"/>
                </a:solidFill>
                <a:effectLst/>
                <a:latin typeface="+mn-lt"/>
                <a:ea typeface="+mn-ea"/>
                <a:cs typeface="+mn-cs"/>
              </a:rPr>
              <a:t>Beszélgetés a szexről  </a:t>
            </a:r>
            <a:endParaRPr lang="hu-HU" dirty="0" smtClean="0">
              <a:effectLst/>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Mivel a fiúkkal való kapcsolat nagyon fontos része a fiatal lányok érdeklődésének, szükségük van olyan felnőttekre, akik hajlandók ilyen témákról beszélgetni velük. A szerelemről és a házasságról szóló egyenes beszédhez olyan érettség kell, amivel tizenéves korban még nem rendelkezünk. </a:t>
            </a:r>
            <a:r>
              <a:rPr lang="hu-HU" sz="1200" kern="1200" dirty="0" smtClean="0">
                <a:solidFill>
                  <a:schemeClr val="tx1"/>
                </a:solidFill>
                <a:effectLst/>
                <a:latin typeface="+mn-lt"/>
                <a:ea typeface="+mn-ea"/>
                <a:cs typeface="+mn-cs"/>
              </a:rPr>
              <a:t>A szerelem, mint érzelem olyan kifejezés, amit meg kell tapasztalni. El kell magyarázni a tiniknek, hogy a vágyakozás, vagy rajongás (bár a tinédzserek könnyen összetévesztik a vágyat a szerelemmel) akármilyen erős érzelem is, nem az az érzés, ami jó alap lenne egy házassághoz. A rajongó vágy én-központú érzés. Az igazi szeretet arra vágyik, ami a másikat leginkább boldoggá teszi. </a:t>
            </a:r>
          </a:p>
          <a:p>
            <a:r>
              <a:rPr lang="hu-HU" sz="1200" kern="1200" dirty="0" smtClean="0">
                <a:solidFill>
                  <a:schemeClr val="tx1"/>
                </a:solidFill>
                <a:effectLst/>
                <a:latin typeface="+mn-lt"/>
                <a:ea typeface="+mn-ea"/>
                <a:cs typeface="+mn-cs"/>
              </a:rPr>
              <a:t>Segítsünk a fiatal lányoknak, még mielőtt randizni kezdenének, hogy előre gondolják át randevúikat. Beszéljük meg velük, mi az, amire egy fiúban „szükségük” van, és mi az, amit „nem tudnak elviselni” egy férfiban. Adjunk nekik ötleteket, hogyan gondolják át a számukra fontos szempontokat. Segítsünk nekik megtervezni a társkeresést, beleértve, hogy milyen messzire hajlandók elmenni egy fiúval, és kit hívnak segítségül, ha nem jól alakul a randevú és „meg kell menteni őket”. Fontos e kérdésekbe bevonni az édesanyákat is és segíteni nekik, hogy le tudják folytatni ezeket a beszélgetéseket nagylányaikkal.   </a:t>
            </a:r>
          </a:p>
          <a:p>
            <a:r>
              <a:rPr lang="hu-HU" sz="1200" kern="1200" dirty="0" smtClean="0">
                <a:solidFill>
                  <a:schemeClr val="tx1"/>
                </a:solidFill>
                <a:effectLst/>
                <a:latin typeface="+mn-lt"/>
                <a:ea typeface="+mn-ea"/>
                <a:cs typeface="+mn-cs"/>
              </a:rPr>
              <a:t>A fiatalokat minden érdekli a szexről, szeretnek hallani, beszélni és gondolkodni róla.  Szükségük van egy érett keresztény felnőttre, aki segít nekik megérteni a házasság előtti szexuális élet fizikai és lélektani veszélyeit. Aki nemcsak az elhatározásban segít, hogy a házasságig várnak a szexuális élettel, de rámutat, hogy nincsenek egyedül ezzel elkötelezettséggel. Keresztény asszonyokra van szükségük, akikkel „biztonságban” beszélgethetnek a fiúkról, a szerelemről és bármiről, ami nyomasztja őket.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sym typeface="Wingdings" panose="05000000000000000000" pitchFamily="2" charset="2"/>
              </a:rPr>
              <a:t>FELADAT:</a:t>
            </a:r>
            <a:r>
              <a:rPr lang="hu-HU" sz="1200" b="1" i="1" kern="1200" dirty="0" smtClean="0">
                <a:solidFill>
                  <a:schemeClr val="tx1"/>
                </a:solidFill>
                <a:effectLst/>
                <a:latin typeface="+mn-lt"/>
                <a:ea typeface="+mn-ea"/>
                <a:cs typeface="+mn-cs"/>
              </a:rPr>
              <a:t> Beszéljük meg a 4. sz., „Különbségek a szeretet és a szex között egy kapcsolatban” című jegyzetet!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endParaRPr lang="hu-HU" noProof="0" dirty="0" smtClean="0"/>
          </a:p>
          <a:p>
            <a:endParaRPr lang="hu-HU"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20</a:t>
            </a:fld>
            <a:endParaRPr lang="en-US"/>
          </a:p>
        </p:txBody>
      </p:sp>
    </p:spTree>
    <p:extLst>
      <p:ext uri="{BB962C8B-B14F-4D97-AF65-F5344CB8AC3E}">
        <p14:creationId xmlns:p14="http://schemas.microsoft.com/office/powerpoint/2010/main" val="148190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200" kern="1200" dirty="0" smtClean="0">
                <a:solidFill>
                  <a:schemeClr val="tx1"/>
                </a:solidFill>
                <a:effectLst/>
                <a:latin typeface="+mn-lt"/>
                <a:ea typeface="+mn-ea"/>
                <a:cs typeface="+mn-cs"/>
              </a:rPr>
              <a:t>Dr. James </a:t>
            </a:r>
            <a:r>
              <a:rPr lang="hu-HU" sz="1200" kern="1200" dirty="0" err="1" smtClean="0">
                <a:solidFill>
                  <a:schemeClr val="tx1"/>
                </a:solidFill>
                <a:effectLst/>
                <a:latin typeface="+mn-lt"/>
                <a:ea typeface="+mn-ea"/>
                <a:cs typeface="+mn-cs"/>
              </a:rPr>
              <a:t>Dobson</a:t>
            </a:r>
            <a:r>
              <a:rPr lang="hu-HU" sz="1200" kern="1200" dirty="0" smtClean="0">
                <a:solidFill>
                  <a:schemeClr val="tx1"/>
                </a:solidFill>
                <a:effectLst/>
                <a:latin typeface="+mn-lt"/>
                <a:ea typeface="+mn-ea"/>
                <a:cs typeface="+mn-cs"/>
              </a:rPr>
              <a:t> a „kritikus évtizednek” nevezi a 16–26 éves korig tartó időszakot. Az ifjú ember ezekben az években válik a szüleinél lakó fiatalból önmagát eltartani képes felnőtté. Lássunk néhány, ebben az időszakban meghozott, s az egész hátralévő életre kiható döntést: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Pályaválasztás </a:t>
            </a:r>
            <a:endParaRPr lang="hu-HU" dirty="0" smtClean="0">
              <a:effectLst/>
            </a:endParaRPr>
          </a:p>
          <a:p>
            <a:pPr lvl="0"/>
            <a:r>
              <a:rPr lang="hu-HU" sz="1200" kern="1200" dirty="0" smtClean="0">
                <a:solidFill>
                  <a:schemeClr val="tx1"/>
                </a:solidFill>
                <a:effectLst/>
                <a:latin typeface="+mn-lt"/>
                <a:ea typeface="+mn-ea"/>
                <a:cs typeface="+mn-cs"/>
              </a:rPr>
              <a:t>Házasságkötés</a:t>
            </a:r>
            <a:endParaRPr lang="hu-HU" dirty="0" smtClean="0">
              <a:effectLst/>
            </a:endParaRPr>
          </a:p>
          <a:p>
            <a:pPr lvl="0"/>
            <a:r>
              <a:rPr lang="hu-HU" sz="1200" kern="1200" dirty="0" smtClean="0">
                <a:solidFill>
                  <a:schemeClr val="tx1"/>
                </a:solidFill>
                <a:effectLst/>
                <a:latin typeface="+mn-lt"/>
                <a:ea typeface="+mn-ea"/>
                <a:cs typeface="+mn-cs"/>
              </a:rPr>
              <a:t>Életvezetési alapelvek lefektetése </a:t>
            </a:r>
            <a:endParaRPr lang="hu-HU" dirty="0" smtClean="0">
              <a:effectLst/>
            </a:endParaRPr>
          </a:p>
          <a:p>
            <a:pPr lvl="0"/>
            <a:r>
              <a:rPr lang="hu-HU" sz="1200" kern="1200" dirty="0" smtClean="0">
                <a:solidFill>
                  <a:schemeClr val="tx1"/>
                </a:solidFill>
                <a:effectLst/>
                <a:latin typeface="+mn-lt"/>
                <a:ea typeface="+mn-ea"/>
                <a:cs typeface="+mn-cs"/>
              </a:rPr>
              <a:t>A hit </a:t>
            </a:r>
            <a:endParaRPr lang="hu-HU" dirty="0" smtClean="0">
              <a:effectLst/>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Ezek mind lényeges döntések! Milyen segítségre és biztosítékokra számíthat a fiatal ebben az életszakaszban?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FELADAT: Olvassuk el az 5. sz., „Hogyan ismerhetjük fel Isten akaratát?” című jegyzetet!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21</a:t>
            </a:fld>
            <a:endParaRPr lang="en-US"/>
          </a:p>
        </p:txBody>
      </p:sp>
    </p:spTree>
    <p:extLst>
      <p:ext uri="{BB962C8B-B14F-4D97-AF65-F5344CB8AC3E}">
        <p14:creationId xmlns:p14="http://schemas.microsoft.com/office/powerpoint/2010/main" val="1815320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F. </a:t>
            </a:r>
            <a:r>
              <a:rPr lang="hu-HU" sz="1200" b="1" kern="1200" dirty="0" smtClean="0">
                <a:solidFill>
                  <a:schemeClr val="tx1"/>
                </a:solidFill>
                <a:effectLst/>
                <a:latin typeface="+mn-lt"/>
                <a:ea typeface="+mn-ea"/>
                <a:cs typeface="+mn-cs"/>
              </a:rPr>
              <a:t>Lelki szükségletek </a:t>
            </a:r>
            <a:endParaRPr lang="hu-HU" dirty="0" smtClean="0">
              <a:effectLst/>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tinédzserek lelki szükséglete ugyanaz, mint a felnőtteké: megismerni Istent és kegyelme által üdvözülni. Ha szüleiknek esetleg nem is vallják be, mégis sokan vágynak bensőséges kapcsolatra Istennel. </a:t>
            </a:r>
            <a:r>
              <a:rPr lang="hu-HU" sz="1200" kern="1200" dirty="0" smtClean="0">
                <a:solidFill>
                  <a:schemeClr val="tx1"/>
                </a:solidFill>
                <a:effectLst/>
                <a:latin typeface="+mn-lt"/>
                <a:ea typeface="+mn-ea"/>
                <a:cs typeface="+mn-cs"/>
              </a:rPr>
              <a:t>Meg akarják érteni a Biblia tanításait és őszinte választ kapni kérdéseikre. Sok fiatal kifejezi Istenbe vetett hitét, mégsem érdekli már a gyülekezeti élet.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fiatalok a következetes, elkötelezett és </a:t>
            </a:r>
            <a:r>
              <a:rPr lang="hu-HU" sz="1200" kern="1200" dirty="0" err="1" smtClean="0">
                <a:solidFill>
                  <a:schemeClr val="tx1"/>
                </a:solidFill>
                <a:effectLst/>
                <a:latin typeface="+mn-lt"/>
                <a:ea typeface="+mn-ea"/>
                <a:cs typeface="+mn-cs"/>
              </a:rPr>
              <a:t>együttérző</a:t>
            </a:r>
            <a:r>
              <a:rPr lang="hu-HU" sz="1200" kern="1200" dirty="0" smtClean="0">
                <a:solidFill>
                  <a:schemeClr val="tx1"/>
                </a:solidFill>
                <a:effectLst/>
                <a:latin typeface="+mn-lt"/>
                <a:ea typeface="+mn-ea"/>
                <a:cs typeface="+mn-cs"/>
              </a:rPr>
              <a:t> felnőttekhez vonzódnak. Érezni szeretnék a lelki támogatást és nem ítélkező környezetben szeretnének fejlődni. Kritizáló környezetben csak hervadoznak, de lelki növekedésnek indulnak egy szerető, érett keresztény támogatásától. </a:t>
            </a:r>
          </a:p>
          <a:p>
            <a:endParaRPr lang="hu-HU" noProof="0" dirty="0" smtClean="0"/>
          </a:p>
          <a:p>
            <a:r>
              <a:rPr lang="hu-HU" noProof="0" dirty="0" smtClean="0"/>
              <a:t> </a:t>
            </a:r>
          </a:p>
          <a:p>
            <a:r>
              <a:rPr lang="hu-HU" noProof="0" dirty="0" smtClean="0"/>
              <a:t>.</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22</a:t>
            </a:fld>
            <a:endParaRPr lang="en-US"/>
          </a:p>
        </p:txBody>
      </p:sp>
    </p:spTree>
    <p:extLst>
      <p:ext uri="{BB962C8B-B14F-4D97-AF65-F5344CB8AC3E}">
        <p14:creationId xmlns:p14="http://schemas.microsoft.com/office/powerpoint/2010/main" val="159817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323850"/>
            <a:ext cx="2743200" cy="2057400"/>
          </a:xfrm>
        </p:spPr>
      </p:sp>
      <p:sp>
        <p:nvSpPr>
          <p:cNvPr id="3" name="Notes Placeholder 2"/>
          <p:cNvSpPr>
            <a:spLocks noGrp="1"/>
          </p:cNvSpPr>
          <p:nvPr>
            <p:ph type="body" idx="1"/>
          </p:nvPr>
        </p:nvSpPr>
        <p:spPr>
          <a:xfrm>
            <a:off x="685800" y="2555776"/>
            <a:ext cx="5486400" cy="5902424"/>
          </a:xfrm>
        </p:spPr>
        <p:txBody>
          <a:bodyPr>
            <a:noAutofit/>
          </a:bodyPr>
          <a:lstStyle/>
          <a:p>
            <a:r>
              <a:rPr lang="hu-HU" sz="1200" b="1" kern="1200" dirty="0" smtClean="0">
                <a:solidFill>
                  <a:schemeClr val="tx1"/>
                </a:solidFill>
                <a:effectLst/>
                <a:latin typeface="+mn-lt"/>
                <a:ea typeface="+mn-ea"/>
                <a:cs typeface="+mn-cs"/>
              </a:rPr>
              <a:t>Ellen White sok évvel ezelőtt felismerte, mekkora szüksége van az egyháznak a fiataljaira. A következőket írta: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egyház vágyva vágyik a fiatal férfiak (és nők) segítségére, akik bátran tesznek bizonyságot, akik lelkes buzgalmukkal felélesztik Isten népének lanyhuló energiáit, és ezzel növelik az egyház erejét a világban.” (Ellen G. White,</a:t>
            </a:r>
            <a:r>
              <a:rPr lang="hu-HU" sz="1200" i="1" kern="1200" dirty="0" smtClean="0">
                <a:solidFill>
                  <a:schemeClr val="tx1"/>
                </a:solidFill>
                <a:effectLst/>
                <a:latin typeface="+mn-lt"/>
                <a:ea typeface="+mn-ea"/>
                <a:cs typeface="+mn-cs"/>
              </a:rPr>
              <a:t> Üzenet az ifjúságnak, 25. o.</a:t>
            </a:r>
            <a:r>
              <a:rPr lang="hu-HU" sz="1200" kern="12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tragédia az, hogy a fiatalok részt akarnak venni a munkában, de gyakran teljesen kihagyják őket belőle. Sokan örülnének a vezetői lehetőségeknek, magukénak érzik a gyülekezeti programokat, mégsem hívják meg őket, vagy nem engedik, hogy részt vegyenek bennük. A Női Szolgálatok Osztálya segíthet ezen változtatni. Lehetőséget kell adnunk a fiataloknak a részvételre, lelki ajándékaik és tehetségük fejlesztésére, hogy lelkesedjenek Istenért.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Néhány fiatal sajnálatos módon már olyan döntést hozott, ami megpecsételte életét, és valódi irányváltásra van szüksége, mielőtt hajlandó lenne az egyház programjaiban részt venni. Ha bűntudattól terhelt fiatalokkal találkoztok, a következő gyönyörű igeversekkel irányítsátok őket a bűnbocsátó Megváltónkhoz: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„Könyörülő és irgalmas az Úr, késedelmes a haragra és nagy kegyelmű.</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Nem feddődik minduntalan, és nem tartja meg haragját örökké.</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Nem bűneink szerint cselekszik velünk, és nem fizet nékünk a mi álnokságaink szerint.</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Mert amilyen magas az ég a földtől, olyan nagy az ő kegyelme az őt félők iránt.</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Amilyen távol van a napkelet a napnyugattól, olyan messze veti el tőlünk a mi vétkeinket. Amilyen könyörülő az atya a fiakhoz, olyan könyörülő az Úr az őt félők iránt. De az Úr kegyelme öröktől fogva való és örökkévaló az őt félőkön.”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(Zsoltárok 103:8-14, 17/a)</a:t>
            </a:r>
            <a:r>
              <a:rPr lang="hu-HU" sz="1200" i="1" kern="1200" dirty="0" smtClean="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23</a:t>
            </a:fld>
            <a:endParaRPr lang="en-US"/>
          </a:p>
        </p:txBody>
      </p:sp>
    </p:spTree>
    <p:extLst>
      <p:ext uri="{BB962C8B-B14F-4D97-AF65-F5344CB8AC3E}">
        <p14:creationId xmlns:p14="http://schemas.microsoft.com/office/powerpoint/2010/main" val="162884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III. </a:t>
            </a:r>
            <a:r>
              <a:rPr lang="hu-HU" sz="1200" b="1" kern="1200" dirty="0" smtClean="0">
                <a:solidFill>
                  <a:schemeClr val="tx1"/>
                </a:solidFill>
                <a:effectLst/>
                <a:latin typeface="+mn-lt"/>
                <a:ea typeface="+mn-ea"/>
                <a:cs typeface="+mn-cs"/>
              </a:rPr>
              <a:t>AMIT A NŐI SZOLGÁLATOK OSZTÁLYA TEHET </a:t>
            </a:r>
            <a:endParaRPr lang="hu-HU" dirty="0" smtClean="0">
              <a:effectLst/>
            </a:endParaRP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24</a:t>
            </a:fld>
            <a:endParaRPr lang="en-US"/>
          </a:p>
        </p:txBody>
      </p:sp>
    </p:spTree>
    <p:extLst>
      <p:ext uri="{BB962C8B-B14F-4D97-AF65-F5344CB8AC3E}">
        <p14:creationId xmlns:p14="http://schemas.microsoft.com/office/powerpoint/2010/main" val="1138259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lvl="0"/>
            <a:r>
              <a:rPr lang="en-US" b="1" dirty="0" smtClean="0"/>
              <a:t>A. </a:t>
            </a:r>
            <a:r>
              <a:rPr lang="hu-HU" sz="1200" b="1" kern="1200" dirty="0" smtClean="0">
                <a:solidFill>
                  <a:schemeClr val="tx1"/>
                </a:solidFill>
                <a:effectLst/>
                <a:latin typeface="+mn-lt"/>
                <a:ea typeface="+mn-ea"/>
                <a:cs typeface="+mn-cs"/>
              </a:rPr>
              <a:t>Személyes (négyszemközti) szolgálat </a:t>
            </a:r>
            <a:endParaRPr lang="hu-HU" dirty="0" smtClean="0">
              <a:effectLst/>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Sok felnőtt elbátortalanodik, vagy tehetetlennek érzi magát, amikor tizenévesekkel kell kapcsolatba kerülnie. Nem tudják, mit mondjanak, tegyenek, hogyan járjanak el. Ennek megkönnyítésére kiváló módszer a tinik egyenként való, négyszemközti megismerése. Ne feledjük:</a:t>
            </a:r>
          </a:p>
          <a:p>
            <a:r>
              <a:rPr lang="hu-HU" sz="1200" kern="1200" dirty="0" smtClean="0">
                <a:solidFill>
                  <a:schemeClr val="tx1"/>
                </a:solidFill>
                <a:effectLst/>
                <a:latin typeface="+mn-lt"/>
                <a:ea typeface="+mn-ea"/>
                <a:cs typeface="+mn-cs"/>
              </a:rPr>
              <a:t> </a:t>
            </a:r>
          </a:p>
          <a:p>
            <a:pPr lvl="0"/>
            <a:r>
              <a:rPr lang="hu-HU" sz="1200" b="1" kern="1200" dirty="0" smtClean="0">
                <a:solidFill>
                  <a:schemeClr val="tx1"/>
                </a:solidFill>
                <a:effectLst/>
                <a:latin typeface="+mn-lt"/>
                <a:ea typeface="+mn-ea"/>
                <a:cs typeface="+mn-cs"/>
              </a:rPr>
              <a:t>Legyünk jó hallgatók </a:t>
            </a:r>
            <a:r>
              <a:rPr lang="hu-HU" sz="1200" kern="1200" dirty="0" smtClean="0">
                <a:solidFill>
                  <a:schemeClr val="tx1"/>
                </a:solidFill>
                <a:effectLst/>
                <a:latin typeface="+mn-lt"/>
                <a:ea typeface="+mn-ea"/>
                <a:cs typeface="+mn-cs"/>
              </a:rPr>
              <a:t>—valóban arra figyeljünk, amit mondanak, ne a „tanítás”, vagy „prédikálás” lehetőségét keressük! </a:t>
            </a:r>
          </a:p>
          <a:p>
            <a:pPr lvl="0"/>
            <a:r>
              <a:rPr lang="hu-HU" sz="1200" b="1" kern="1200" dirty="0" smtClean="0">
                <a:solidFill>
                  <a:schemeClr val="tx1"/>
                </a:solidFill>
                <a:effectLst/>
                <a:latin typeface="+mn-lt"/>
                <a:ea typeface="+mn-ea"/>
                <a:cs typeface="+mn-cs"/>
              </a:rPr>
              <a:t>Legyünk elfogadók </a:t>
            </a:r>
            <a:r>
              <a:rPr lang="hu-HU" sz="1200" kern="1200" dirty="0" smtClean="0">
                <a:solidFill>
                  <a:schemeClr val="tx1"/>
                </a:solidFill>
                <a:effectLst/>
                <a:latin typeface="+mn-lt"/>
                <a:ea typeface="+mn-ea"/>
                <a:cs typeface="+mn-cs"/>
              </a:rPr>
              <a:t>—véleményünktől függetlenül, ne ítéljük el érzéseiket, hagyjuk, hogy kifejezzék kétségeiket! </a:t>
            </a:r>
            <a:endParaRPr lang="hu-HU" dirty="0" smtClean="0">
              <a:effectLst/>
            </a:endParaRPr>
          </a:p>
          <a:p>
            <a:pPr lvl="0"/>
            <a:r>
              <a:rPr lang="hu-HU" sz="1200" b="1" kern="1200" dirty="0" smtClean="0">
                <a:solidFill>
                  <a:schemeClr val="tx1"/>
                </a:solidFill>
                <a:effectLst/>
                <a:latin typeface="+mn-lt"/>
                <a:ea typeface="+mn-ea"/>
                <a:cs typeface="+mn-cs"/>
              </a:rPr>
              <a:t>Legyünk önmagunk </a:t>
            </a:r>
            <a:r>
              <a:rPr lang="hu-HU" sz="1200" kern="1200" dirty="0" smtClean="0">
                <a:solidFill>
                  <a:schemeClr val="tx1"/>
                </a:solidFill>
                <a:effectLst/>
                <a:latin typeface="+mn-lt"/>
                <a:ea typeface="+mn-ea"/>
                <a:cs typeface="+mn-cs"/>
              </a:rPr>
              <a:t>—ne viselkedjünk tiniként, ne akarjunk „menők” lenni!</a:t>
            </a:r>
            <a:endParaRPr lang="hu-HU" dirty="0" smtClean="0">
              <a:effectLst/>
            </a:endParaRPr>
          </a:p>
          <a:p>
            <a:pPr lvl="0"/>
            <a:r>
              <a:rPr lang="hu-HU" sz="1200" b="1" kern="1200" dirty="0" smtClean="0">
                <a:solidFill>
                  <a:schemeClr val="tx1"/>
                </a:solidFill>
                <a:effectLst/>
                <a:latin typeface="+mn-lt"/>
                <a:ea typeface="+mn-ea"/>
                <a:cs typeface="+mn-cs"/>
              </a:rPr>
              <a:t>Legyünk érdeklődők </a:t>
            </a:r>
            <a:r>
              <a:rPr lang="hu-HU" sz="1200" kern="1200" dirty="0" smtClean="0">
                <a:solidFill>
                  <a:schemeClr val="tx1"/>
                </a:solidFill>
                <a:effectLst/>
                <a:latin typeface="+mn-lt"/>
                <a:ea typeface="+mn-ea"/>
                <a:cs typeface="+mn-cs"/>
              </a:rPr>
              <a:t>—megválaszolandó kérdéseket tegyünk fel, tudjuk meg, mi érdekli őket, és arról is kérdezgessünk! </a:t>
            </a:r>
            <a:endParaRPr lang="hu-HU" dirty="0" smtClean="0">
              <a:effectLst/>
            </a:endParaRPr>
          </a:p>
          <a:p>
            <a:pPr lvl="0"/>
            <a:r>
              <a:rPr lang="hu-HU" sz="1200" b="1" kern="1200" dirty="0" smtClean="0">
                <a:solidFill>
                  <a:schemeClr val="tx1"/>
                </a:solidFill>
                <a:effectLst/>
                <a:latin typeface="+mn-lt"/>
                <a:ea typeface="+mn-ea"/>
                <a:cs typeface="+mn-cs"/>
              </a:rPr>
              <a:t>Legyünk hitelesek </a:t>
            </a:r>
            <a:r>
              <a:rPr lang="hu-HU" sz="1200" kern="1200" dirty="0" smtClean="0">
                <a:solidFill>
                  <a:schemeClr val="tx1"/>
                </a:solidFill>
                <a:effectLst/>
                <a:latin typeface="+mn-lt"/>
                <a:ea typeface="+mn-ea"/>
                <a:cs typeface="+mn-cs"/>
              </a:rPr>
              <a:t>—a fiatalok egy kilométerről megérzik a hamisságot és nem válaszolnak, nem éreznek tiszteletet. </a:t>
            </a:r>
            <a:endParaRPr lang="hu-HU" dirty="0" smtClean="0">
              <a:effectLst/>
            </a:endParaRPr>
          </a:p>
          <a:p>
            <a:pPr lvl="0"/>
            <a:r>
              <a:rPr lang="hu-HU" sz="1200" b="1" kern="1200" dirty="0" smtClean="0">
                <a:solidFill>
                  <a:schemeClr val="tx1"/>
                </a:solidFill>
                <a:effectLst/>
                <a:latin typeface="+mn-lt"/>
                <a:ea typeface="+mn-ea"/>
                <a:cs typeface="+mn-cs"/>
              </a:rPr>
              <a:t>Legyünk imádságos lelkületűek </a:t>
            </a:r>
            <a:r>
              <a:rPr lang="hu-HU" sz="1200" kern="1200" dirty="0" smtClean="0">
                <a:solidFill>
                  <a:schemeClr val="tx1"/>
                </a:solidFill>
                <a:effectLst/>
                <a:latin typeface="+mn-lt"/>
                <a:ea typeface="+mn-ea"/>
                <a:cs typeface="+mn-cs"/>
              </a:rPr>
              <a:t>—a fiataloknak napjainkban olyan felnőttekre van szükségük, akik eléggé törődnek velük ahhoz, hogy szeretettel Istenhez vezessék őket. </a:t>
            </a:r>
            <a:endParaRPr lang="hu-HU" dirty="0" smtClean="0">
              <a:effectLst/>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 féljünk bármit megvitatni velük, amiről csak beszélgetni akarnak, de segítsük őket Isten elveit keresni és ne hagyjuk, hogy napjaink kultúrája mellékvágányra terelje őket! A mai fiataloknak nagyon nagy szükségük van arra, és szeretnék is megtanulni, hogyan alkalmazzák a Biblia elveit mindennapi életükben és döntéshozatalaikban.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Emeljék fel kezüket a szülők! Ha voltatok már tinédzserek anyukái, ismeritek ezeket a kihívásokat. Imádkozzatok velük és imádkozzatok értük! Ajánljátok fel a támogatás lehetőségeit az édesanyáknak, hogy tanuljanak és növekedjenek! A nagyszülőket is támogassátok, hiszen gyakran ők is részt vesznek az unokák nevelésében.  </a:t>
            </a:r>
          </a:p>
          <a:p>
            <a:endParaRPr lang="hu-HU" noProof="0" dirty="0" smtClean="0"/>
          </a:p>
          <a:p>
            <a:r>
              <a:rPr lang="hu-HU" noProof="0" dirty="0" smtClean="0"/>
              <a:t>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25</a:t>
            </a:fld>
            <a:endParaRPr lang="en-US"/>
          </a:p>
        </p:txBody>
      </p:sp>
    </p:spTree>
    <p:extLst>
      <p:ext uri="{BB962C8B-B14F-4D97-AF65-F5344CB8AC3E}">
        <p14:creationId xmlns:p14="http://schemas.microsoft.com/office/powerpoint/2010/main" val="13972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200" b="1" kern="1200" dirty="0" smtClean="0">
                <a:solidFill>
                  <a:schemeClr val="tx1"/>
                </a:solidFill>
                <a:effectLst/>
                <a:latin typeface="+mn-lt"/>
                <a:ea typeface="+mn-ea"/>
                <a:cs typeface="+mn-cs"/>
              </a:rPr>
              <a:t>„Munkája hatékonyságához az ifjúsági segítőnek meg kell értenie a fiatalok kulturális környezetét. Ehhez ismernie kell a fiatalok életét (például beleolvasni az újságjaikba, megnézni a kedvenc TV-műsorukat, mozifilmjüket,                                                                           beszélgetni velük tapasztalataikról, és gondjaikról). </a:t>
            </a:r>
          </a:p>
          <a:p>
            <a:r>
              <a:rPr lang="hu-HU" sz="1200" kern="1200" dirty="0" smtClean="0">
                <a:solidFill>
                  <a:schemeClr val="tx1"/>
                </a:solidFill>
                <a:effectLst/>
                <a:latin typeface="+mn-lt"/>
                <a:ea typeface="+mn-ea"/>
                <a:cs typeface="+mn-cs"/>
              </a:rPr>
              <a:t>Ahhoz, hogy valaki az életet egy tinédzser szemével lássa, folyamatosan újra kell értékelnie az eseményeket és tapasztalatokat. Az alkalomhoz illő bölcs és praktikus tanács adásához az ifjúsági vezetőnek meg kell őriznie az egyensúlyt a Bibliai értékek és a kulturális érzékenység között —amennyiben a fiatalé eltér a felnőttétől” (George Barna: </a:t>
            </a:r>
            <a:r>
              <a:rPr lang="hu-HU" sz="1200" i="1" kern="1200" dirty="0" smtClean="0">
                <a:solidFill>
                  <a:schemeClr val="tx1"/>
                </a:solidFill>
                <a:effectLst/>
                <a:latin typeface="+mn-lt"/>
                <a:ea typeface="+mn-ea"/>
                <a:cs typeface="+mn-cs"/>
              </a:rPr>
              <a:t>A valódi tinik, </a:t>
            </a:r>
            <a:r>
              <a:rPr lang="hu-HU" sz="1200" kern="1200" dirty="0" smtClean="0">
                <a:solidFill>
                  <a:schemeClr val="tx1"/>
                </a:solidFill>
                <a:effectLst/>
                <a:latin typeface="+mn-lt"/>
                <a:ea typeface="+mn-ea"/>
                <a:cs typeface="+mn-cs"/>
              </a:rPr>
              <a:t>150. o.).</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26</a:t>
            </a:fld>
            <a:endParaRPr lang="en-US"/>
          </a:p>
        </p:txBody>
      </p:sp>
    </p:spTree>
    <p:extLst>
      <p:ext uri="{BB962C8B-B14F-4D97-AF65-F5344CB8AC3E}">
        <p14:creationId xmlns:p14="http://schemas.microsoft.com/office/powerpoint/2010/main" val="146954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23850"/>
            <a:ext cx="2743200" cy="2057400"/>
          </a:xfrm>
        </p:spPr>
      </p:sp>
      <p:sp>
        <p:nvSpPr>
          <p:cNvPr id="3" name="Notes Placeholder 2"/>
          <p:cNvSpPr>
            <a:spLocks noGrp="1"/>
          </p:cNvSpPr>
          <p:nvPr>
            <p:ph type="body" idx="1"/>
          </p:nvPr>
        </p:nvSpPr>
        <p:spPr>
          <a:xfrm>
            <a:off x="685800" y="2555776"/>
            <a:ext cx="5486400" cy="5902424"/>
          </a:xfrm>
        </p:spPr>
        <p:txBody>
          <a:bodyPr>
            <a:noAutofit/>
          </a:bodyPr>
          <a:lstStyle/>
          <a:p>
            <a:r>
              <a:rPr lang="hu-HU" sz="1200" b="1" kern="1200" dirty="0" smtClean="0">
                <a:solidFill>
                  <a:schemeClr val="tx1"/>
                </a:solidFill>
                <a:effectLst/>
                <a:latin typeface="+mn-lt"/>
                <a:ea typeface="+mn-ea"/>
                <a:cs typeface="+mn-cs"/>
              </a:rPr>
              <a:t>A családok megváltozása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Manapság kevés fiatal él konzervatív, hagyományos családban. Számos okból kifolyólag sok tinédzser elszigeteltnek érezheti magát.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Szülei alig vannak vele a sok munka miatt. </a:t>
            </a:r>
          </a:p>
          <a:p>
            <a:pPr lvl="0"/>
            <a:r>
              <a:rPr lang="hu-HU" sz="1200" kern="1200" dirty="0" smtClean="0">
                <a:solidFill>
                  <a:schemeClr val="tx1"/>
                </a:solidFill>
                <a:effectLst/>
                <a:latin typeface="+mn-lt"/>
                <a:ea typeface="+mn-ea"/>
                <a:cs typeface="+mn-cs"/>
              </a:rPr>
              <a:t>Elváltak a szülei.</a:t>
            </a:r>
          </a:p>
          <a:p>
            <a:pPr lvl="0"/>
            <a:r>
              <a:rPr lang="hu-HU" sz="1200" kern="1200" dirty="0" smtClean="0">
                <a:solidFill>
                  <a:schemeClr val="tx1"/>
                </a:solidFill>
                <a:effectLst/>
                <a:latin typeface="+mn-lt"/>
                <a:ea typeface="+mn-ea"/>
                <a:cs typeface="+mn-cs"/>
              </a:rPr>
              <a:t>Nem élnek rokonai a közelben </a:t>
            </a:r>
          </a:p>
          <a:p>
            <a:r>
              <a:rPr lang="hu-HU" sz="1200" kern="1200" dirty="0" smtClean="0">
                <a:solidFill>
                  <a:schemeClr val="tx1"/>
                </a:solidFill>
                <a:effectLst/>
                <a:latin typeface="+mn-lt"/>
                <a:ea typeface="+mn-ea"/>
                <a:cs typeface="+mn-cs"/>
              </a:rPr>
              <a:t>A nem hagyományos családban élő fiatalok nagyobb figyelmet igényelnek, mint a kétszülős otthonban élők. Gondoskodó felnőttként a következőket kell tennünk értük: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Kérjük az Urat, mutasson nekünk olyan fiatalt, akit ily módon bevonhatunk!</a:t>
            </a:r>
          </a:p>
          <a:p>
            <a:pPr lvl="0"/>
            <a:r>
              <a:rPr lang="hu-HU" sz="1200" kern="1200" dirty="0" smtClean="0">
                <a:solidFill>
                  <a:schemeClr val="tx1"/>
                </a:solidFill>
                <a:effectLst/>
                <a:latin typeface="+mn-lt"/>
                <a:ea typeface="+mn-ea"/>
                <a:cs typeface="+mn-cs"/>
              </a:rPr>
              <a:t>Személyesen meglátogatjuk őket.</a:t>
            </a:r>
            <a:r>
              <a:rPr lang="hu-HU" dirty="0" smtClean="0">
                <a:effectLst/>
              </a:rPr>
              <a:t> </a:t>
            </a:r>
            <a:r>
              <a:rPr lang="hu-HU" sz="1200" kern="1200" dirty="0" smtClean="0">
                <a:solidFill>
                  <a:schemeClr val="tx1"/>
                </a:solidFill>
                <a:effectLst/>
                <a:latin typeface="+mn-lt"/>
                <a:ea typeface="+mn-ea"/>
                <a:cs typeface="+mn-cs"/>
              </a:rPr>
              <a:t>Beszélgetünk velük a gyülekezetben. </a:t>
            </a:r>
          </a:p>
          <a:p>
            <a:pPr lvl="0"/>
            <a:r>
              <a:rPr lang="hu-HU" sz="1200" kern="1200" dirty="0" smtClean="0">
                <a:solidFill>
                  <a:schemeClr val="tx1"/>
                </a:solidFill>
                <a:effectLst/>
                <a:latin typeface="+mn-lt"/>
                <a:ea typeface="+mn-ea"/>
                <a:cs typeface="+mn-cs"/>
              </a:rPr>
              <a:t>Meghívjuk őket a gyülekezet közös programjaira.</a:t>
            </a:r>
          </a:p>
          <a:p>
            <a:pPr lvl="0"/>
            <a:r>
              <a:rPr lang="hu-HU" sz="1200" kern="1200" dirty="0" smtClean="0">
                <a:solidFill>
                  <a:schemeClr val="tx1"/>
                </a:solidFill>
                <a:effectLst/>
                <a:latin typeface="+mn-lt"/>
                <a:ea typeface="+mn-ea"/>
                <a:cs typeface="+mn-cs"/>
              </a:rPr>
              <a:t>Megkérjük, hogy szolgáljanak velünk egy adott feladatban. </a:t>
            </a:r>
          </a:p>
          <a:p>
            <a:pPr lvl="0"/>
            <a:r>
              <a:rPr lang="hu-HU" sz="1200" kern="1200" dirty="0" smtClean="0">
                <a:solidFill>
                  <a:schemeClr val="tx1"/>
                </a:solidFill>
                <a:effectLst/>
                <a:latin typeface="+mn-lt"/>
                <a:ea typeface="+mn-ea"/>
                <a:cs typeface="+mn-cs"/>
              </a:rPr>
              <a:t>Hívjunk meg otthonunkba egy csoport tizenévest ebédre vagy pizza-vacsorára! </a:t>
            </a:r>
          </a:p>
          <a:p>
            <a:pPr lvl="0"/>
            <a:r>
              <a:rPr lang="hu-HU" sz="1200" kern="1200" dirty="0" smtClean="0">
                <a:solidFill>
                  <a:schemeClr val="tx1"/>
                </a:solidFill>
                <a:effectLst/>
                <a:latin typeface="+mn-lt"/>
                <a:ea typeface="+mn-ea"/>
                <a:cs typeface="+mn-cs"/>
              </a:rPr>
              <a:t>Mutassunk érdeklődést irántuk! Tanuljuk meg a nevüket, és beszélgessünk velük kedvenc témáikról. </a:t>
            </a:r>
          </a:p>
          <a:p>
            <a:pPr lvl="0"/>
            <a:r>
              <a:rPr lang="hu-HU" sz="1200" kern="1200" dirty="0" smtClean="0">
                <a:solidFill>
                  <a:schemeClr val="tx1"/>
                </a:solidFill>
                <a:effectLst/>
                <a:latin typeface="+mn-lt"/>
                <a:ea typeface="+mn-ea"/>
                <a:cs typeface="+mn-cs"/>
              </a:rPr>
              <a:t>Vegyük fel velük a kapcsolatot a </a:t>
            </a:r>
            <a:r>
              <a:rPr lang="hu-HU" sz="1200" kern="1200" dirty="0" err="1" smtClean="0">
                <a:solidFill>
                  <a:schemeClr val="tx1"/>
                </a:solidFill>
                <a:effectLst/>
                <a:latin typeface="+mn-lt"/>
                <a:ea typeface="+mn-ea"/>
                <a:cs typeface="+mn-cs"/>
              </a:rPr>
              <a:t>Facebook-on</a:t>
            </a:r>
            <a:r>
              <a:rPr lang="hu-HU" sz="1200" kern="1200" dirty="0" smtClean="0">
                <a:solidFill>
                  <a:schemeClr val="tx1"/>
                </a:solidFill>
                <a:effectLst/>
                <a:latin typeface="+mn-lt"/>
                <a:ea typeface="+mn-ea"/>
                <a:cs typeface="+mn-cs"/>
              </a:rPr>
              <a:t>! Ne küldjünk sok mindent az idővonalukra, de “</a:t>
            </a:r>
            <a:r>
              <a:rPr lang="hu-HU" sz="1200" kern="1200" dirty="0" err="1" smtClean="0">
                <a:solidFill>
                  <a:schemeClr val="tx1"/>
                </a:solidFill>
                <a:effectLst/>
                <a:latin typeface="+mn-lt"/>
                <a:ea typeface="+mn-ea"/>
                <a:cs typeface="+mn-cs"/>
              </a:rPr>
              <a:t>like</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-oljuk</a:t>
            </a:r>
            <a:r>
              <a:rPr lang="hu-HU" sz="1200" kern="1200" dirty="0" smtClean="0">
                <a:solidFill>
                  <a:schemeClr val="tx1"/>
                </a:solidFill>
                <a:effectLst/>
                <a:latin typeface="+mn-lt"/>
                <a:ea typeface="+mn-ea"/>
                <a:cs typeface="+mn-cs"/>
              </a:rPr>
              <a:t> posztjaikat! Ne akarjunk fanatikus követők lenni, csak egy barát, aki törődik velük! </a:t>
            </a:r>
          </a:p>
          <a:p>
            <a:pPr lvl="0"/>
            <a:r>
              <a:rPr lang="hu-HU" sz="1200" kern="1200" dirty="0" smtClean="0">
                <a:solidFill>
                  <a:schemeClr val="tx1"/>
                </a:solidFill>
                <a:effectLst/>
                <a:latin typeface="+mn-lt"/>
                <a:ea typeface="+mn-ea"/>
                <a:cs typeface="+mn-cs"/>
              </a:rPr>
              <a:t>Tudassuk velük, hogy imádkozunk értük! Kérdezzük meg, van-e valami különleges kérésük, gondjuk, amiért imádkozhatunk!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27</a:t>
            </a:fld>
            <a:endParaRPr lang="en-US"/>
          </a:p>
        </p:txBody>
      </p:sp>
    </p:spTree>
    <p:extLst>
      <p:ext uri="{BB962C8B-B14F-4D97-AF65-F5344CB8AC3E}">
        <p14:creationId xmlns:p14="http://schemas.microsoft.com/office/powerpoint/2010/main" val="545343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395288"/>
            <a:ext cx="2286000" cy="1714500"/>
          </a:xfrm>
        </p:spPr>
      </p:sp>
      <p:sp>
        <p:nvSpPr>
          <p:cNvPr id="3" name="Notes Placeholder 2"/>
          <p:cNvSpPr>
            <a:spLocks noGrp="1"/>
          </p:cNvSpPr>
          <p:nvPr>
            <p:ph type="body" idx="1"/>
          </p:nvPr>
        </p:nvSpPr>
        <p:spPr>
          <a:xfrm>
            <a:off x="685800" y="2267744"/>
            <a:ext cx="5486400" cy="6552728"/>
          </a:xfrm>
        </p:spPr>
        <p:txBody>
          <a:bodyPr>
            <a:noAutofit/>
          </a:bodyPr>
          <a:lstStyle/>
          <a:p>
            <a:pPr lvl="0"/>
            <a:r>
              <a:rPr lang="en-US" b="1" dirty="0" smtClean="0"/>
              <a:t>B. </a:t>
            </a:r>
            <a:r>
              <a:rPr lang="hu-HU" sz="1200" b="1" kern="1200" dirty="0" smtClean="0">
                <a:solidFill>
                  <a:schemeClr val="tx1"/>
                </a:solidFill>
                <a:effectLst/>
                <a:latin typeface="+mn-lt"/>
                <a:ea typeface="+mn-ea"/>
                <a:cs typeface="+mn-cs"/>
              </a:rPr>
              <a:t>Részvétel az egyház életében  </a:t>
            </a:r>
          </a:p>
          <a:p>
            <a:r>
              <a:rPr lang="hu-HU" sz="1200" kern="1200" dirty="0" smtClean="0">
                <a:solidFill>
                  <a:schemeClr val="tx1"/>
                </a:solidFill>
                <a:effectLst/>
                <a:latin typeface="+mn-lt"/>
                <a:ea typeface="+mn-ea"/>
                <a:cs typeface="+mn-cs"/>
              </a:rPr>
              <a:t>Ellen White írja:</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„Isten az ifjúság erejét, buzgalmát és bátorságát kívánja, hogy a mű minden ága előrehaladjon. Az ifjúságot választotta ki, hogy ügyét előrevigyék. Friss, töretlen akaraterőre van szükség, hogy a terveket tiszta értelemmel tudják lefektetni és azokat bátor kézzel véghezvinni. Fiatal férfiakat és nőket szólít fel Isten, hogy szenteljék Néki ifjúi erejüket és tehetségüket; gondolkozzanak élesen, cselekedjenek erélyesen, úgy szerezzenek dicsőséget Nevének és üdvösséget embertársaiknak.” </a:t>
            </a:r>
            <a:r>
              <a:rPr lang="hu-HU" sz="1200" kern="1200" dirty="0" smtClean="0">
                <a:solidFill>
                  <a:schemeClr val="tx1"/>
                </a:solidFill>
                <a:effectLst/>
                <a:latin typeface="+mn-lt"/>
                <a:ea typeface="+mn-ea"/>
                <a:cs typeface="+mn-cs"/>
              </a:rPr>
              <a:t>(Ellen </a:t>
            </a:r>
            <a:r>
              <a:rPr lang="hu-HU" sz="1200" kern="1200" dirty="0" err="1" smtClean="0">
                <a:solidFill>
                  <a:schemeClr val="tx1"/>
                </a:solidFill>
                <a:effectLst/>
                <a:latin typeface="+mn-lt"/>
                <a:ea typeface="+mn-ea"/>
                <a:cs typeface="+mn-cs"/>
              </a:rPr>
              <a:t>G.White</a:t>
            </a:r>
            <a:r>
              <a:rPr lang="hu-HU" sz="1200" kern="1200" dirty="0" smtClean="0">
                <a:solidFill>
                  <a:schemeClr val="tx1"/>
                </a:solidFill>
                <a:effectLst/>
                <a:latin typeface="+mn-lt"/>
                <a:ea typeface="+mn-ea"/>
                <a:cs typeface="+mn-cs"/>
              </a:rPr>
              <a:t>: Az evangélium szolgái, 67. o.).</a:t>
            </a:r>
          </a:p>
          <a:p>
            <a:r>
              <a:rPr lang="hu-HU" sz="1200" b="1"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fiatalokban megvan az energia, amivel hozzájárulhatnak az egyház programjához. Biztosítsunk lelki és szociális igényeiknek megfelelő eszközöket! Biztosítsuk őket, hogy fontos munkatársaink, nem csak éppen megtűrtek. Engedjük, hogy részt vegyenek tizenéves csoportjuk részére tervezett programok kialakításában. Ha ők tervezik és kivitelezik, nagyobb valószínűséggel hívják meg barátaikat is. Az érdeklődésüknek és mindennapi életüknek megfelelő hitéleti programok elősegítik majd elköteleződésüket. Az egyház tudatosan támogathatja az elszámoltatható, irányítható lelki baráti csoportok létrejöttét.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Fiatalokkal való kapcsolatukban a szülőknek és tanároknak, akik meleg, elfogadó légkört biztosítanak otthonukban és az iskolában, vagy felnőttek </a:t>
            </a:r>
            <a:r>
              <a:rPr lang="hu-HU" sz="1200" kern="1200" dirty="0" err="1" smtClean="0">
                <a:solidFill>
                  <a:schemeClr val="tx1"/>
                </a:solidFill>
                <a:effectLst/>
                <a:latin typeface="+mn-lt"/>
                <a:ea typeface="+mn-ea"/>
                <a:cs typeface="+mn-cs"/>
              </a:rPr>
              <a:t>lelkigondozását</a:t>
            </a:r>
            <a:r>
              <a:rPr lang="hu-HU" sz="1200" kern="1200" dirty="0" smtClean="0">
                <a:solidFill>
                  <a:schemeClr val="tx1"/>
                </a:solidFill>
                <a:effectLst/>
                <a:latin typeface="+mn-lt"/>
                <a:ea typeface="+mn-ea"/>
                <a:cs typeface="+mn-cs"/>
              </a:rPr>
              <a:t> végzik, maguknak is a kegyelem evangéliuma szerint, szeretetben kell élniük. A keresztre mutató, következetes felnőttek láttán a tinédzserek nagyobb valószínűséggel fogadják el a hit általi megigazulást és köteleződnek el az egyház mellett. Elköteleződésük függ a nekik szóló, őket érdeklődő prédikációktól és a lelki, valamint szociális szükségleteikkel foglalkozó gyülekezettől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Foglaljuk le őket! Használjunk látványos dolgokat, amik lekötik figyelmüket, például rövid videoklipeket. (Sokféle forrást találhatunk a gyülekezetek számára online.) Vonjuk be őket például egy, a prédikáció témájához kapcsolódó jelenet előadásába. Tegyünk fel nekik kérdéseket és írassuk le velük a válaszokat, vagy a kérdéseket a prédikáció alatt – telefonjuk már úgyis a kezükben lapul, tehát tanuljuk meg, hogyan vegyük rá őket, hogy az Istentisztelettel kapcsolatban használják</a:t>
            </a:r>
            <a:endParaRPr lang="en-US" dirty="0" smtClean="0"/>
          </a:p>
        </p:txBody>
      </p:sp>
      <p:sp>
        <p:nvSpPr>
          <p:cNvPr id="4" name="Slide Number Placeholder 3"/>
          <p:cNvSpPr>
            <a:spLocks noGrp="1"/>
          </p:cNvSpPr>
          <p:nvPr>
            <p:ph type="sldNum" sz="quarter" idx="10"/>
          </p:nvPr>
        </p:nvSpPr>
        <p:spPr/>
        <p:txBody>
          <a:bodyPr/>
          <a:lstStyle/>
          <a:p>
            <a:fld id="{E5755F6F-CACA-4919-99D1-9647165E3EF5}" type="slidenum">
              <a:rPr lang="en-US" smtClean="0"/>
              <a:pPr/>
              <a:t>28</a:t>
            </a:fld>
            <a:endParaRPr lang="en-US"/>
          </a:p>
        </p:txBody>
      </p:sp>
    </p:spTree>
    <p:extLst>
      <p:ext uri="{BB962C8B-B14F-4D97-AF65-F5344CB8AC3E}">
        <p14:creationId xmlns:p14="http://schemas.microsoft.com/office/powerpoint/2010/main" val="151165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05338" cy="3454400"/>
          </a:xfrm>
        </p:spPr>
      </p:sp>
      <p:sp>
        <p:nvSpPr>
          <p:cNvPr id="3" name="Notes Placeholder 2"/>
          <p:cNvSpPr>
            <a:spLocks noGrp="1"/>
          </p:cNvSpPr>
          <p:nvPr>
            <p:ph type="body" idx="1"/>
          </p:nvPr>
        </p:nvSpPr>
        <p:spPr>
          <a:xfrm>
            <a:off x="685800" y="4211960"/>
            <a:ext cx="5486400" cy="4104456"/>
          </a:xfrm>
        </p:spPr>
        <p:txBody>
          <a:bodyPr>
            <a:normAutofit/>
          </a:bodyPr>
          <a:lstStyle/>
          <a:p>
            <a:pPr lvl="1" algn="l"/>
            <a:r>
              <a:rPr lang="hu-HU" sz="1200" b="1" kern="1200" dirty="0" smtClean="0">
                <a:solidFill>
                  <a:schemeClr val="tx1"/>
                </a:solidFill>
                <a:effectLst/>
                <a:latin typeface="+mn-lt"/>
                <a:ea typeface="+mn-ea"/>
                <a:cs typeface="+mn-cs"/>
              </a:rPr>
              <a:t>Együtt, és ne elkülönülve! </a:t>
            </a:r>
            <a:endParaRPr lang="hu-HU" sz="1200" kern="1200" dirty="0" smtClean="0">
              <a:solidFill>
                <a:schemeClr val="tx1"/>
              </a:solidFill>
              <a:effectLst/>
              <a:latin typeface="+mn-lt"/>
              <a:ea typeface="+mn-ea"/>
              <a:cs typeface="+mn-cs"/>
            </a:endParaRPr>
          </a:p>
          <a:p>
            <a:pPr lvl="1" algn="l"/>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Óvatosan bánjunk az elkülönülten tartott ifjúsági szolgálatok szervezésével, mert elzárják a gyermekeket a felnőttek befolyásától!  </a:t>
            </a:r>
            <a:r>
              <a:rPr lang="hu-HU" sz="1200" kern="1200" dirty="0" smtClean="0">
                <a:solidFill>
                  <a:schemeClr val="tx1"/>
                </a:solidFill>
                <a:effectLst/>
                <a:latin typeface="+mn-lt"/>
                <a:ea typeface="+mn-ea"/>
                <a:cs typeface="+mn-cs"/>
              </a:rPr>
              <a:t> </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„Mivel a tinédzserek Krisztus testének szerves részei, orvosi szemmel kell vizsgálnunk ezt a problémát. Ha egy szervet eltávolítanak az élő szervezetből, az a szerv elpusztul, és előfordul, hogy vele együtt az egész test is. Ugyanez az elv érvényes Krisztus testére is. Bármilyen újfajta ifjúsági szolgálati formát akarunk is bevezetni, komolyan figyelembe kell vennünk a tényt, hogy a tinédzserek csak akkor fejlődnek érett keresztény felnőtté, ha kapcsolatban állnak Krisztus egész testével, és nem különülnek el tőle.” (Mark </a:t>
            </a:r>
            <a:r>
              <a:rPr lang="hu-HU" sz="1200" kern="1200" dirty="0" err="1" smtClean="0">
                <a:solidFill>
                  <a:schemeClr val="tx1"/>
                </a:solidFill>
                <a:effectLst/>
                <a:latin typeface="+mn-lt"/>
                <a:ea typeface="+mn-ea"/>
                <a:cs typeface="+mn-cs"/>
              </a:rPr>
              <a:t>DeVries</a:t>
            </a:r>
            <a:r>
              <a:rPr lang="hu-HU" sz="1200"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Family-Based</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Youth</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Ministry</a:t>
            </a:r>
            <a:r>
              <a:rPr lang="hu-HU" sz="1200" i="1" kern="1200" dirty="0" smtClean="0">
                <a:solidFill>
                  <a:schemeClr val="tx1"/>
                </a:solidFill>
                <a:effectLst/>
                <a:latin typeface="+mn-lt"/>
                <a:ea typeface="+mn-ea"/>
                <a:cs typeface="+mn-cs"/>
              </a:rPr>
              <a:t>/A család-alapú ifjúsági szolgálat, </a:t>
            </a:r>
            <a:r>
              <a:rPr lang="hu-HU" sz="1200" kern="1200" dirty="0" smtClean="0">
                <a:solidFill>
                  <a:schemeClr val="tx1"/>
                </a:solidFill>
                <a:effectLst/>
                <a:latin typeface="+mn-lt"/>
                <a:ea typeface="+mn-ea"/>
                <a:cs typeface="+mn-cs"/>
              </a:rPr>
              <a:t>43. o.). </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1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Szervezzünk olyan osztályokat, ima-összejöveteleket és Biblia-tanulmányozó alkalmakat, amelyeken minden nemzedék részt vesz. Olyan felnőtteket hívjunk meg, akik őszintén szívükön viselik a fiatalok ügyét.  </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indent="225425"/>
            <a:endParaRPr lang="hu-HU" b="0" noProof="0" dirty="0" smtClean="0"/>
          </a:p>
          <a:p>
            <a:endParaRPr lang="hu-HU" b="1"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29</a:t>
            </a:fld>
            <a:endParaRPr lang="en-US"/>
          </a:p>
        </p:txBody>
      </p:sp>
    </p:spTree>
    <p:extLst>
      <p:ext uri="{BB962C8B-B14F-4D97-AF65-F5344CB8AC3E}">
        <p14:creationId xmlns:p14="http://schemas.microsoft.com/office/powerpoint/2010/main" val="194937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8313"/>
            <a:ext cx="4572000" cy="3429000"/>
          </a:xfrm>
        </p:spPr>
      </p:sp>
      <p:sp>
        <p:nvSpPr>
          <p:cNvPr id="3" name="Notes Placeholder 2"/>
          <p:cNvSpPr>
            <a:spLocks noGrp="1"/>
          </p:cNvSpPr>
          <p:nvPr>
            <p:ph type="body" idx="1"/>
          </p:nvPr>
        </p:nvSpPr>
        <p:spPr>
          <a:xfrm>
            <a:off x="685800" y="3995936"/>
            <a:ext cx="5486400" cy="4462264"/>
          </a:xfrm>
        </p:spPr>
        <p:txBody>
          <a:bodyPr>
            <a:noAutofit/>
          </a:bodyPr>
          <a:lstStyle/>
          <a:p>
            <a:pPr marL="342900" lvl="0" indent="-342900">
              <a:spcAft>
                <a:spcPts val="0"/>
              </a:spcAft>
              <a:buFont typeface="+mj-lt"/>
              <a:buAutoNum type="romanUcPeriod"/>
              <a:tabLst>
                <a:tab pos="270510" algn="l"/>
              </a:tabLst>
            </a:pPr>
            <a:r>
              <a:rPr lang="hu-HU" b="1" dirty="0" smtClean="0">
                <a:solidFill>
                  <a:srgbClr val="8A0000"/>
                </a:solidFill>
                <a:effectLst/>
                <a:latin typeface="Trebuchet MS" panose="020B0603020202020204" pitchFamily="34" charset="0"/>
                <a:ea typeface="Times New Roman" panose="02020603050405020304" pitchFamily="18" charset="0"/>
                <a:cs typeface="Arial" panose="020B0604020202020204" pitchFamily="34" charset="0"/>
              </a:rPr>
              <a:t>A TIZENÉVES KOR </a:t>
            </a:r>
            <a:endParaRPr lang="hu-HU" dirty="0" smtClean="0">
              <a:effectLst/>
            </a:endParaRPr>
          </a:p>
          <a:p>
            <a:pPr>
              <a:lnSpc>
                <a:spcPct val="107000"/>
              </a:lnSpc>
              <a:spcAft>
                <a:spcPts val="0"/>
              </a:spcAft>
            </a:pP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tabLst>
                <a:tab pos="270510" algn="l"/>
              </a:tabLst>
            </a:pPr>
            <a:r>
              <a:rPr lang="hu-HU" b="1" dirty="0" smtClean="0">
                <a:solidFill>
                  <a:srgbClr val="8A0000"/>
                </a:solidFill>
                <a:effectLst/>
                <a:latin typeface="Trebuchet MS" panose="020B0603020202020204" pitchFamily="34" charset="0"/>
                <a:ea typeface="Times New Roman" panose="02020603050405020304" pitchFamily="18" charset="0"/>
                <a:cs typeface="Arial" panose="020B0604020202020204" pitchFamily="34" charset="0"/>
              </a:rPr>
              <a:t>Fizikailag</a:t>
            </a:r>
            <a:endParaRPr lang="hu-HU" dirty="0" smtClean="0">
              <a:effectLst/>
            </a:endParaRPr>
          </a:p>
          <a:p>
            <a:r>
              <a:rPr lang="hu-HU" sz="1200" kern="1200" dirty="0" smtClean="0">
                <a:solidFill>
                  <a:schemeClr val="tx1"/>
                </a:solidFill>
                <a:effectLst/>
                <a:latin typeface="+mn-lt"/>
                <a:ea typeface="+mn-ea"/>
                <a:cs typeface="+mn-cs"/>
              </a:rPr>
              <a:t>Sok fizikai változás megy végbe a kiskamaszok szervezetében. Hormonok, havi, illetve szórványos periódusok befolyásolják életüket. Egyes lányoknál ez akár már kilenc-tízéves korban is bekövetkezhet, másoknál egy kicsit később. Bármilyen korban is történik, a hormonok száguldozása, az érzések és érzelmek feszítő ereje újfajta gondolatokat és érzéseket ébreszt bennük. Gyakran önmaguk számára is megmagyarázhatatlan érzelmi hullámvasútra kerülnek.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Mindezek a változások felkeltik érdeklődésüket a szerelem iránt. E kíváncsiságot csak erősíti a divat, a kortársak és a média nyomása, hogy „legyél szexi”. E nyomás, és még sok más hatására életük középpontjába kerül a megjelenésükkel, az öltözködésükkel és az alakjukkal való foglalkozás. Gyakran minden mást elnyomva, a legfontosabb, központi kérdéssé válik.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fiatal nők nyolcvan százaléka nem elégedett a külsejével. Nincsenek kibékülve a testükkel, csúnyának érzik magukat. Az anorexiáról készült országos statisztika szerint a középiskolás lányok 40–60%-a diétázik. A testképpel való elégedetlenség igen korán kezdődik. Az előbb idézett tanulmány szerint már a 13–15 éves lányok fele túlsúlyosnak tartja magát.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a:t>
            </a:fld>
            <a:endParaRPr lang="en-US"/>
          </a:p>
        </p:txBody>
      </p:sp>
    </p:spTree>
    <p:extLst>
      <p:ext uri="{BB962C8B-B14F-4D97-AF65-F5344CB8AC3E}">
        <p14:creationId xmlns:p14="http://schemas.microsoft.com/office/powerpoint/2010/main" val="358104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 </a:t>
            </a:r>
            <a:r>
              <a:rPr lang="hu-HU" sz="1200" b="1" kern="1200" dirty="0" smtClean="0">
                <a:solidFill>
                  <a:schemeClr val="tx1"/>
                </a:solidFill>
                <a:effectLst/>
                <a:latin typeface="+mn-lt"/>
                <a:ea typeface="+mn-ea"/>
                <a:cs typeface="+mn-cs"/>
              </a:rPr>
              <a:t>Ötletek a tinikre ható programokhoz </a:t>
            </a:r>
            <a:endParaRPr lang="hu-HU" b="1" noProof="0" dirty="0" smtClean="0"/>
          </a:p>
          <a:p>
            <a:endParaRPr lang="hu-HU" dirty="0" smtClean="0">
              <a:effectLst/>
            </a:endParaRPr>
          </a:p>
          <a:p>
            <a:r>
              <a:rPr lang="hu-HU" sz="1200" b="1" kern="1200" dirty="0" smtClean="0">
                <a:solidFill>
                  <a:schemeClr val="tx1"/>
                </a:solidFill>
                <a:effectLst/>
                <a:latin typeface="+mn-lt"/>
                <a:ea typeface="+mn-ea"/>
                <a:cs typeface="+mn-cs"/>
              </a:rPr>
              <a:t> </a:t>
            </a:r>
            <a:endParaRPr lang="hu-HU" dirty="0" smtClean="0">
              <a:effectLst/>
            </a:endParaRPr>
          </a:p>
          <a:p>
            <a:r>
              <a:rPr lang="hu-HU" sz="1200" b="1" kern="1200" dirty="0" smtClean="0">
                <a:solidFill>
                  <a:schemeClr val="tx1"/>
                </a:solidFill>
                <a:effectLst/>
                <a:latin typeface="+mn-lt"/>
                <a:ea typeface="+mn-ea"/>
                <a:cs typeface="+mn-cs"/>
              </a:rPr>
              <a:t>Nézzünk néhány </a:t>
            </a:r>
            <a:r>
              <a:rPr lang="hu-HU" sz="1200" b="1" kern="1200" dirty="0" smtClean="0">
                <a:solidFill>
                  <a:schemeClr val="tx1"/>
                </a:solidFill>
                <a:effectLst/>
                <a:latin typeface="+mn-lt"/>
                <a:ea typeface="+mn-ea"/>
                <a:cs typeface="+mn-cs"/>
              </a:rPr>
              <a:t>konkrét dolgot, amit a Női Szolgálatok Osztálya tehet a tizenéves lányokért! Felelősek vagyunk értük a szolgálatban és a szabadidős programokban egyaránt.</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endParaRPr lang="hu-HU" b="1" noProof="0" dirty="0" smtClean="0"/>
          </a:p>
          <a:p>
            <a:r>
              <a:rPr lang="hu-HU" b="1" i="1" noProof="0" dirty="0" smtClean="0"/>
              <a:t>Imádkozzunk, hogy a Szentlélek adjon ötleteket, mit tegyünk a fiatal lányokért életük befolyásolására! </a:t>
            </a:r>
          </a:p>
          <a:p>
            <a:endParaRPr lang="en-US" dirty="0"/>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30</a:t>
            </a:fld>
            <a:endParaRPr lang="en-US"/>
          </a:p>
        </p:txBody>
      </p:sp>
    </p:spTree>
    <p:extLst>
      <p:ext uri="{BB962C8B-B14F-4D97-AF65-F5344CB8AC3E}">
        <p14:creationId xmlns:p14="http://schemas.microsoft.com/office/powerpoint/2010/main" val="136785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 </a:t>
            </a:r>
            <a:r>
              <a:rPr lang="hu-HU" sz="1200" b="1" kern="1200" dirty="0" smtClean="0">
                <a:solidFill>
                  <a:schemeClr val="tx1"/>
                </a:solidFill>
                <a:effectLst/>
                <a:latin typeface="+mn-lt"/>
                <a:ea typeface="+mn-ea"/>
                <a:cs typeface="+mn-cs"/>
              </a:rPr>
              <a:t>Csoportos tevékenységek</a:t>
            </a:r>
            <a:r>
              <a:rPr lang="hu-HU" sz="1200" kern="1200" dirty="0" smtClean="0">
                <a:solidFill>
                  <a:schemeClr val="tx1"/>
                </a:solidFill>
                <a:effectLst/>
                <a:latin typeface="+mn-lt"/>
                <a:ea typeface="+mn-ea"/>
                <a:cs typeface="+mn-cs"/>
              </a:rPr>
              <a:t>:</a:t>
            </a:r>
            <a:endParaRPr lang="hu-HU" dirty="0" smtClean="0">
              <a:effectLst/>
            </a:endParaRPr>
          </a:p>
          <a:p>
            <a:pPr lvl="0"/>
            <a:r>
              <a:rPr lang="hu-HU" sz="1200" kern="1200" dirty="0" smtClean="0">
                <a:solidFill>
                  <a:schemeClr val="tx1"/>
                </a:solidFill>
                <a:effectLst/>
                <a:latin typeface="+mn-lt"/>
                <a:ea typeface="+mn-ea"/>
                <a:cs typeface="+mn-cs"/>
              </a:rPr>
              <a:t>Anya-lánya együttlét</a:t>
            </a:r>
          </a:p>
          <a:p>
            <a:pPr lvl="0"/>
            <a:r>
              <a:rPr lang="hu-HU" sz="1200" kern="1200" dirty="0" smtClean="0">
                <a:solidFill>
                  <a:schemeClr val="tx1"/>
                </a:solidFill>
                <a:effectLst/>
                <a:latin typeface="+mn-lt"/>
                <a:ea typeface="+mn-ea"/>
                <a:cs typeface="+mn-cs"/>
              </a:rPr>
              <a:t>Anya-lánya egyforma ruha</a:t>
            </a:r>
          </a:p>
          <a:p>
            <a:pPr lvl="0"/>
            <a:r>
              <a:rPr lang="hu-HU" sz="1200" i="1" kern="1200" dirty="0" smtClean="0">
                <a:solidFill>
                  <a:schemeClr val="tx1"/>
                </a:solidFill>
                <a:effectLst/>
                <a:latin typeface="+mn-lt"/>
                <a:ea typeface="+mn-ea"/>
                <a:cs typeface="+mn-cs"/>
              </a:rPr>
              <a:t>Búcsú-buli locsolással </a:t>
            </a:r>
            <a:r>
              <a:rPr lang="hu-HU" sz="1200" kern="1200" dirty="0" smtClean="0">
                <a:solidFill>
                  <a:schemeClr val="tx1"/>
                </a:solidFill>
                <a:effectLst/>
                <a:latin typeface="+mn-lt"/>
                <a:ea typeface="+mn-ea"/>
                <a:cs typeface="+mn-cs"/>
              </a:rPr>
              <a:t>a kollégiumba költöző fiatal lánynak  </a:t>
            </a:r>
          </a:p>
          <a:p>
            <a:pPr lvl="0"/>
            <a:r>
              <a:rPr lang="hu-HU" sz="1200" kern="1200" dirty="0" smtClean="0">
                <a:solidFill>
                  <a:schemeClr val="tx1"/>
                </a:solidFill>
                <a:effectLst/>
                <a:latin typeface="+mn-lt"/>
                <a:ea typeface="+mn-ea"/>
                <a:cs typeface="+mn-cs"/>
              </a:rPr>
              <a:t>Tinik csendes hétvégéje (tematikájához az anyagokhoz lásd: </a:t>
            </a:r>
            <a:r>
              <a:rPr lang="hu-HU" sz="1200" i="1" u="sng" kern="1200" dirty="0" err="1" smtClean="0">
                <a:solidFill>
                  <a:schemeClr val="tx1"/>
                </a:solidFill>
                <a:effectLst/>
                <a:latin typeface="+mn-lt"/>
                <a:ea typeface="+mn-ea"/>
                <a:cs typeface="+mn-cs"/>
              </a:rPr>
              <a:t>AdventsSource.org</a:t>
            </a:r>
            <a:r>
              <a:rPr lang="hu-HU" sz="1200" kern="1200" dirty="0" smtClean="0">
                <a:solidFill>
                  <a:schemeClr val="tx1"/>
                </a:solidFill>
                <a:effectLst/>
                <a:latin typeface="+mn-lt"/>
                <a:ea typeface="+mn-ea"/>
                <a:cs typeface="+mn-cs"/>
              </a:rPr>
              <a:t>)</a:t>
            </a:r>
          </a:p>
          <a:p>
            <a:pPr lvl="0"/>
            <a:r>
              <a:rPr lang="hu-HU" sz="1200" kern="1200" dirty="0" smtClean="0">
                <a:solidFill>
                  <a:schemeClr val="tx1"/>
                </a:solidFill>
                <a:effectLst/>
                <a:latin typeface="+mn-lt"/>
                <a:ea typeface="+mn-ea"/>
                <a:cs typeface="+mn-cs"/>
              </a:rPr>
              <a:t>Apa-lánya közös vacsora — hogy kettesben megbeszéljék a randizás és a tisztaság kérdéseit, az elköteleződés lehetőségének javaslata.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31</a:t>
            </a:fld>
            <a:endParaRPr lang="en-US"/>
          </a:p>
        </p:txBody>
      </p:sp>
    </p:spTree>
    <p:extLst>
      <p:ext uri="{BB962C8B-B14F-4D97-AF65-F5344CB8AC3E}">
        <p14:creationId xmlns:p14="http://schemas.microsoft.com/office/powerpoint/2010/main" val="122125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2. </a:t>
            </a:r>
            <a:r>
              <a:rPr lang="hu-HU" sz="1200" b="1" kern="1200" dirty="0" smtClean="0">
                <a:solidFill>
                  <a:schemeClr val="tx1"/>
                </a:solidFill>
                <a:effectLst/>
                <a:latin typeface="+mn-lt"/>
                <a:ea typeface="+mn-ea"/>
                <a:cs typeface="+mn-cs"/>
              </a:rPr>
              <a:t>Támogató csoportok témakörei tinédzserek szüleinek:</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Tinik, és kiskamaszok szüleinek lenni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mozaikcsalád</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Egyedülálló anyák </a:t>
            </a:r>
          </a:p>
          <a:p>
            <a:pPr marL="171450" lvl="0" indent="-171450">
              <a:buFont typeface="Wingdings" panose="05000000000000000000" pitchFamily="2" charset="2"/>
              <a:buChar char="§"/>
            </a:pPr>
            <a:r>
              <a:rPr lang="hu-HU" sz="1200" i="1" kern="1200" dirty="0" smtClean="0">
                <a:solidFill>
                  <a:schemeClr val="tx1"/>
                </a:solidFill>
                <a:effectLst/>
                <a:latin typeface="+mn-lt"/>
                <a:ea typeface="+mn-ea"/>
                <a:cs typeface="+mn-cs"/>
              </a:rPr>
              <a:t>Az imádság és a szeretet megmentő ereje </a:t>
            </a:r>
            <a:r>
              <a:rPr lang="hu-HU" sz="1200" kern="1200" dirty="0" smtClean="0">
                <a:solidFill>
                  <a:schemeClr val="tx1"/>
                </a:solidFill>
                <a:effectLst/>
                <a:latin typeface="+mn-lt"/>
                <a:ea typeface="+mn-ea"/>
                <a:cs typeface="+mn-cs"/>
              </a:rPr>
              <a:t>írta: </a:t>
            </a:r>
            <a:r>
              <a:rPr lang="hu-HU" sz="1200" kern="1200" dirty="0" err="1" smtClean="0">
                <a:solidFill>
                  <a:schemeClr val="tx1"/>
                </a:solidFill>
                <a:effectLst/>
                <a:latin typeface="+mn-lt"/>
                <a:ea typeface="+mn-ea"/>
                <a:cs typeface="+mn-cs"/>
              </a:rPr>
              <a:t>Dorothy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Eaton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Watts</a:t>
            </a:r>
            <a:r>
              <a:rPr lang="hu-HU" sz="1200" kern="1200" dirty="0" smtClean="0">
                <a:solidFill>
                  <a:schemeClr val="tx1"/>
                </a:solidFill>
                <a:effectLst/>
                <a:latin typeface="+mn-lt"/>
                <a:ea typeface="+mn-ea"/>
                <a:cs typeface="+mn-cs"/>
              </a:rPr>
              <a:t>— útmutató szülőknek, hogyan imádkozzanak gyermekeikért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32</a:t>
            </a:fld>
            <a:endParaRPr lang="en-US"/>
          </a:p>
        </p:txBody>
      </p:sp>
    </p:spTree>
    <p:extLst>
      <p:ext uri="{BB962C8B-B14F-4D97-AF65-F5344CB8AC3E}">
        <p14:creationId xmlns:p14="http://schemas.microsoft.com/office/powerpoint/2010/main" val="159999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23850"/>
            <a:ext cx="2286000" cy="1714500"/>
          </a:xfrm>
        </p:spPr>
      </p:sp>
      <p:sp>
        <p:nvSpPr>
          <p:cNvPr id="3" name="Notes Placeholder 2"/>
          <p:cNvSpPr>
            <a:spLocks noGrp="1"/>
          </p:cNvSpPr>
          <p:nvPr>
            <p:ph type="body" idx="1"/>
          </p:nvPr>
        </p:nvSpPr>
        <p:spPr>
          <a:xfrm>
            <a:off x="332656" y="2123728"/>
            <a:ext cx="6192688" cy="6334472"/>
          </a:xfrm>
        </p:spPr>
        <p:txBody>
          <a:bodyPr numCol="2">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3. </a:t>
            </a:r>
            <a:r>
              <a:rPr lang="hu-HU" b="1" noProof="0" dirty="0" smtClean="0"/>
              <a:t>T</a:t>
            </a:r>
            <a:r>
              <a:rPr lang="hu-HU" sz="1200" b="1" kern="1200" dirty="0" err="1" smtClean="0">
                <a:solidFill>
                  <a:schemeClr val="tx1"/>
                </a:solidFill>
                <a:effectLst/>
                <a:latin typeface="+mn-lt"/>
                <a:ea typeface="+mn-ea"/>
                <a:cs typeface="+mn-cs"/>
              </a:rPr>
              <a:t>ini</a:t>
            </a:r>
            <a:r>
              <a:rPr lang="hu-HU" sz="1200" b="1" kern="1200" dirty="0" smtClean="0">
                <a:solidFill>
                  <a:schemeClr val="tx1"/>
                </a:solidFill>
                <a:effectLst/>
                <a:latin typeface="+mn-lt"/>
                <a:ea typeface="+mn-ea"/>
                <a:cs typeface="+mn-cs"/>
              </a:rPr>
              <a:t> szemináriumi témák:</a:t>
            </a:r>
            <a:endParaRPr lang="hu-HU" dirty="0" smtClean="0">
              <a:effectLst/>
            </a:endParaRPr>
          </a:p>
          <a:p>
            <a:pPr lvl="0"/>
            <a:endParaRPr lang="hu-HU" b="1" noProof="0" dirty="0" smtClean="0"/>
          </a:p>
          <a:p>
            <a:pPr lvl="0"/>
            <a:endParaRPr lang="hu-HU" noProof="0" dirty="0" smtClean="0"/>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Hogyan jöjjünk ki szüleinkkel?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Élet egy csonka családban</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Személyes odaadás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Hogyan tanulmányozzuk egyedül a Bibliát?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Az imádkozás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Különbség férfiak és nők között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Egészségügyi tanácsok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Kommunikációs képességek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Konfliktuskezelés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Fiúk, randevúzás, szerelem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szépség —nem csupán tanácsok, hanem a média és a társadalom befolyásának elemzése is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Barátságok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Természetes gyógymódok a fejfájás, a görcsök, a torokfájás stb. kezelésére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Bántalmazás/</a:t>
            </a:r>
            <a:r>
              <a:rPr lang="hu-HU" sz="1200" kern="1200" dirty="0" err="1" smtClean="0">
                <a:solidFill>
                  <a:schemeClr val="tx1"/>
                </a:solidFill>
                <a:effectLst/>
                <a:latin typeface="+mn-lt"/>
                <a:ea typeface="+mn-ea"/>
                <a:cs typeface="+mn-cs"/>
              </a:rPr>
              <a:t>Cyber-bántalmazás</a:t>
            </a:r>
            <a:endParaRPr lang="hu-HU"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depresszió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közösségi média biztonságos használata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pénz kezelése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Személyiségelemzés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kortárs-nyomásról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 szeretet nyelve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Egészséges határok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Amit egy férfiban keresnünk kell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Az időbeosztásról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Hogyan maradjunk jó fizikai állapotban?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Az egészséges táplálkozásról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Saját értékrendünk meghatározása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Barátságkötés, annak megtartása és felbomlása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Pályaválasztás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Hogyan lehetünk jó házastársak?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Hogyan lehetünk magabiztosabbak?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Erőnyerők </a:t>
            </a:r>
          </a:p>
          <a:p>
            <a:pPr marL="171450" indent="-171450">
              <a:buFont typeface="Arial" panose="020B0604020202020204" pitchFamily="34" charset="0"/>
              <a:buChar char="•"/>
            </a:pPr>
            <a:endParaRPr lang="hu-HU" noProof="0" dirty="0" smtClean="0"/>
          </a:p>
          <a:p>
            <a:pPr marL="171450" indent="-171450">
              <a:buFont typeface="Arial" panose="020B0604020202020204" pitchFamily="34" charset="0"/>
              <a:buChar char="•"/>
            </a:pPr>
            <a:endParaRPr lang="hu-HU"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33</a:t>
            </a:fld>
            <a:endParaRPr lang="en-US"/>
          </a:p>
        </p:txBody>
      </p:sp>
    </p:spTree>
    <p:extLst>
      <p:ext uri="{BB962C8B-B14F-4D97-AF65-F5344CB8AC3E}">
        <p14:creationId xmlns:p14="http://schemas.microsoft.com/office/powerpoint/2010/main" val="121248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4. </a:t>
            </a:r>
            <a:r>
              <a:rPr lang="hu-HU" sz="1200" b="1" kern="1200" dirty="0" smtClean="0">
                <a:solidFill>
                  <a:schemeClr val="tx1"/>
                </a:solidFill>
                <a:effectLst/>
                <a:latin typeface="+mn-lt"/>
                <a:ea typeface="+mn-ea"/>
                <a:cs typeface="+mn-cs"/>
              </a:rPr>
              <a:t>Szemináriumok tizenéveseknek hivatásos előadóval:</a:t>
            </a:r>
          </a:p>
          <a:p>
            <a:pPr lvl="0"/>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Drogtanácsadó a függőségekről </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Rendőrtiszt az önvédelemről </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Terhességi krízis gondozó az abortuszról </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Orvos a szexuális úton terjedő nemi betegségekről</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Szociális munkás a randevúkon elkövetett erőszakról </a:t>
            </a:r>
            <a:endParaRPr lang="hu-HU" dirty="0" smtClean="0">
              <a:effectLst/>
            </a:endParaRP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Tanácsadó a gyermekkori sérelmek feldolgozásáról </a:t>
            </a:r>
            <a:endParaRPr lang="hu-HU" dirty="0" smtClean="0">
              <a:effectLst/>
            </a:endParaRPr>
          </a:p>
          <a:p>
            <a:pPr lvl="0"/>
            <a:endParaRPr lang="en-US" dirty="0" smtClean="0"/>
          </a:p>
        </p:txBody>
      </p:sp>
      <p:sp>
        <p:nvSpPr>
          <p:cNvPr id="4" name="Slide Number Placeholder 3"/>
          <p:cNvSpPr>
            <a:spLocks noGrp="1"/>
          </p:cNvSpPr>
          <p:nvPr>
            <p:ph type="sldNum" sz="quarter" idx="10"/>
          </p:nvPr>
        </p:nvSpPr>
        <p:spPr/>
        <p:txBody>
          <a:bodyPr/>
          <a:lstStyle/>
          <a:p>
            <a:fld id="{E5755F6F-CACA-4919-99D1-9647165E3EF5}" type="slidenum">
              <a:rPr lang="en-US" smtClean="0"/>
              <a:pPr/>
              <a:t>34</a:t>
            </a:fld>
            <a:endParaRPr lang="en-US"/>
          </a:p>
        </p:txBody>
      </p:sp>
    </p:spTree>
    <p:extLst>
      <p:ext uri="{BB962C8B-B14F-4D97-AF65-F5344CB8AC3E}">
        <p14:creationId xmlns:p14="http://schemas.microsoft.com/office/powerpoint/2010/main" val="1872285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5. </a:t>
            </a:r>
            <a:r>
              <a:rPr lang="hu-HU" sz="1200" b="1" kern="1200" dirty="0" smtClean="0">
                <a:solidFill>
                  <a:schemeClr val="tx1"/>
                </a:solidFill>
                <a:effectLst/>
                <a:latin typeface="+mn-lt"/>
                <a:ea typeface="+mn-ea"/>
                <a:cs typeface="+mn-cs"/>
              </a:rPr>
              <a:t>Szemináriumi témák szülők számára: </a:t>
            </a:r>
            <a:endParaRPr lang="hu-HU" dirty="0" smtClean="0">
              <a:effectLst/>
            </a:endParaRPr>
          </a:p>
          <a:p>
            <a:pPr lvl="0"/>
            <a:endParaRPr lang="hu-HU" b="1" noProof="0" dirty="0" smtClean="0"/>
          </a:p>
          <a:p>
            <a:pPr lvl="0"/>
            <a:endParaRPr lang="en-US" dirty="0" smtClean="0"/>
          </a:p>
          <a:p>
            <a:pPr marL="342900" lvl="0" indent="-342900">
              <a:buFont typeface="Wingdings" panose="05000000000000000000" pitchFamily="2" charset="2"/>
              <a:buChar char="§"/>
            </a:pPr>
            <a:r>
              <a:rPr lang="hu-HU" sz="1200" dirty="0" smtClean="0"/>
              <a:t>A közösségi média megértése: </a:t>
            </a:r>
            <a:r>
              <a:rPr lang="hu-HU" sz="1200" i="1" dirty="0" err="1" smtClean="0"/>
              <a:t>Facebook</a:t>
            </a:r>
            <a:r>
              <a:rPr lang="hu-HU" sz="1200" i="1" dirty="0" smtClean="0"/>
              <a:t>, </a:t>
            </a:r>
            <a:r>
              <a:rPr lang="hu-HU" sz="1200" i="1" dirty="0" err="1" smtClean="0"/>
              <a:t>Twitter</a:t>
            </a:r>
            <a:r>
              <a:rPr lang="hu-HU" sz="1200" i="1" dirty="0" smtClean="0"/>
              <a:t>, </a:t>
            </a:r>
            <a:r>
              <a:rPr lang="hu-HU" sz="1200" i="1" dirty="0" err="1" smtClean="0"/>
              <a:t>Foursquare</a:t>
            </a:r>
            <a:r>
              <a:rPr lang="hu-HU" sz="1200" dirty="0" smtClean="0"/>
              <a:t> stb. </a:t>
            </a:r>
          </a:p>
          <a:p>
            <a:pPr marL="342900" lvl="0" indent="-342900">
              <a:buFont typeface="Wingdings" panose="05000000000000000000" pitchFamily="2" charset="2"/>
              <a:buChar char="§"/>
            </a:pPr>
            <a:r>
              <a:rPr lang="hu-HU" sz="1200" dirty="0" smtClean="0"/>
              <a:t>Szülői felügyeletre szoruló gyermekek nevelése egy csúf, pornográf világban</a:t>
            </a:r>
          </a:p>
          <a:p>
            <a:pPr marL="342900" lvl="0" indent="-342900">
              <a:buFont typeface="Wingdings" panose="05000000000000000000" pitchFamily="2" charset="2"/>
              <a:buChar char="§"/>
            </a:pPr>
            <a:r>
              <a:rPr lang="hu-HU" sz="1200" dirty="0" smtClean="0"/>
              <a:t>Beszélgetés lányunkkal a fiúkról, a szépségről és a merészségről </a:t>
            </a:r>
          </a:p>
          <a:p>
            <a:pPr marL="342900" lvl="0" indent="-342900">
              <a:buFont typeface="Wingdings" panose="05000000000000000000" pitchFamily="2" charset="2"/>
              <a:buChar char="§"/>
            </a:pPr>
            <a:r>
              <a:rPr lang="hu-HU" sz="1200" dirty="0" smtClean="0"/>
              <a:t>Tereld lányodat „</a:t>
            </a:r>
            <a:r>
              <a:rPr lang="hu-HU" sz="1200" dirty="0" err="1" smtClean="0"/>
              <a:t>Mr</a:t>
            </a:r>
            <a:r>
              <a:rPr lang="hu-HU" sz="1200" dirty="0" smtClean="0"/>
              <a:t> Igazság” keresésére </a:t>
            </a:r>
          </a:p>
          <a:p>
            <a:pPr marL="342900" lvl="0" indent="-342900">
              <a:buFont typeface="Wingdings" panose="05000000000000000000" pitchFamily="2" charset="2"/>
              <a:buChar char="§"/>
            </a:pPr>
            <a:r>
              <a:rPr lang="hu-HU" sz="1200" dirty="0" smtClean="0"/>
              <a:t>Segítsünk lányunknak a párkeresésben! </a:t>
            </a:r>
          </a:p>
          <a:p>
            <a:pPr marL="342900" lvl="0" indent="-342900">
              <a:buFont typeface="Wingdings" panose="05000000000000000000" pitchFamily="2" charset="2"/>
              <a:buChar char="§"/>
            </a:pPr>
            <a:r>
              <a:rPr lang="hu-HU" sz="1200" dirty="0" smtClean="0"/>
              <a:t>A tini-kori depresszió megértése </a:t>
            </a:r>
          </a:p>
          <a:p>
            <a:pPr marL="342900" lvl="0" indent="-342900">
              <a:buFont typeface="Wingdings" panose="05000000000000000000" pitchFamily="2" charset="2"/>
              <a:buChar char="§"/>
            </a:pPr>
            <a:r>
              <a:rPr lang="hu-HU" sz="1200" dirty="0" smtClean="0"/>
              <a:t>Figyeljünk fel a zaklatásra! Mit tegyünk, ha tini lányunk zaklatás áldozata lett? </a:t>
            </a:r>
          </a:p>
          <a:p>
            <a:pPr marL="342900" lvl="0" indent="-342900">
              <a:buFont typeface="Wingdings" panose="05000000000000000000" pitchFamily="2" charset="2"/>
              <a:buChar char="§"/>
            </a:pPr>
            <a:r>
              <a:rPr lang="hu-HU" sz="1200" dirty="0" smtClean="0"/>
              <a:t>Hogyan segítsünk gyermekünknek kapcsolatba kerülni Istennel? </a:t>
            </a:r>
            <a:endParaRPr lang="hu-HU" sz="1200" dirty="0">
              <a:effectLst/>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35</a:t>
            </a:fld>
            <a:endParaRPr lang="en-US"/>
          </a:p>
        </p:txBody>
      </p:sp>
    </p:spTree>
    <p:extLst>
      <p:ext uri="{BB962C8B-B14F-4D97-AF65-F5344CB8AC3E}">
        <p14:creationId xmlns:p14="http://schemas.microsoft.com/office/powerpoint/2010/main" val="105152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355976"/>
            <a:ext cx="5486400" cy="4114800"/>
          </a:xfrm>
        </p:spPr>
        <p:txBody>
          <a:bodyPr>
            <a:normAutofit/>
          </a:bodyPr>
          <a:lstStyle/>
          <a:p>
            <a:pPr lvl="0"/>
            <a:r>
              <a:rPr lang="en-US" b="1" dirty="0" smtClean="0"/>
              <a:t>6. </a:t>
            </a:r>
            <a:r>
              <a:rPr lang="hu-HU" sz="1200" b="1" kern="1200" dirty="0" smtClean="0">
                <a:solidFill>
                  <a:schemeClr val="tx1"/>
                </a:solidFill>
                <a:effectLst/>
                <a:latin typeface="+mn-lt"/>
                <a:ea typeface="+mn-ea"/>
                <a:cs typeface="+mn-cs"/>
              </a:rPr>
              <a:t>Tevékenységet tizenéveseknek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Válasszunk ki egy-két ötletet, amit alkalmazhatnánk saját területünkön!</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lvl="0"/>
            <a:r>
              <a:rPr lang="hu-HU" sz="1400" b="1" dirty="0" smtClean="0">
                <a:solidFill>
                  <a:srgbClr val="C00000"/>
                </a:solidFill>
              </a:rPr>
              <a:t>Tevékenységek tizenéveseknek</a:t>
            </a:r>
            <a:r>
              <a:rPr lang="en-US" sz="1400" b="1" dirty="0" smtClean="0">
                <a:solidFill>
                  <a:srgbClr val="C00000"/>
                </a:solidFill>
              </a:rPr>
              <a:t>:</a:t>
            </a:r>
          </a:p>
          <a:p>
            <a:pPr lvl="0"/>
            <a:endParaRPr lang="pt-BR" sz="300" dirty="0" smtClean="0"/>
          </a:p>
          <a:p>
            <a:pPr marL="342900" lvl="0" indent="-342900">
              <a:buFont typeface="Wingdings" panose="05000000000000000000" pitchFamily="2" charset="2"/>
              <a:buChar char="§"/>
            </a:pPr>
            <a:r>
              <a:rPr lang="hu-HU" sz="1200" dirty="0" smtClean="0"/>
              <a:t>Szervezzenek szeretetvendégséget szüleiknek vagy az idősebb gyülekezeti tagoknak. </a:t>
            </a:r>
          </a:p>
          <a:p>
            <a:pPr marL="342900" lvl="0" indent="-342900">
              <a:buFont typeface="Wingdings" panose="05000000000000000000" pitchFamily="2" charset="2"/>
              <a:buChar char="§"/>
            </a:pPr>
            <a:r>
              <a:rPr lang="hu-HU" sz="1200" dirty="0" smtClean="0"/>
              <a:t>Válasszanak fogadott nagyszülőt! </a:t>
            </a:r>
          </a:p>
          <a:p>
            <a:pPr marL="342900" lvl="0" indent="-342900">
              <a:buFont typeface="Wingdings" panose="05000000000000000000" pitchFamily="2" charset="2"/>
              <a:buChar char="§"/>
            </a:pPr>
            <a:r>
              <a:rPr lang="hu-HU" sz="1200" dirty="0" smtClean="0"/>
              <a:t>Tervezzenek meg egy gyülekezeti szolgálatot.</a:t>
            </a:r>
          </a:p>
          <a:p>
            <a:pPr marL="342900" lvl="0" indent="-342900">
              <a:buFont typeface="Wingdings" panose="05000000000000000000" pitchFamily="2" charset="2"/>
              <a:buChar char="§"/>
            </a:pPr>
            <a:r>
              <a:rPr lang="hu-HU" sz="1200" dirty="0" smtClean="0"/>
              <a:t>Segítsenek a Nők Nemzetközi Imanapja és a Női szolgálatok Osztályának kiemelt napja megszervezésében, a helyi gyülekezetben.</a:t>
            </a:r>
          </a:p>
          <a:p>
            <a:pPr marL="342900" lvl="0" indent="-342900">
              <a:buFont typeface="Wingdings" panose="05000000000000000000" pitchFamily="2" charset="2"/>
              <a:buChar char="§"/>
            </a:pPr>
            <a:r>
              <a:rPr lang="hu-HU" sz="1200" dirty="0" smtClean="0"/>
              <a:t>Szervezzenek „kis hercegnő” teadélutánt kislányoknak és vonjanak be tiniket segíteni.</a:t>
            </a:r>
          </a:p>
          <a:p>
            <a:pPr marL="342900" lvl="0" indent="-342900">
              <a:buFont typeface="Wingdings" panose="05000000000000000000" pitchFamily="2" charset="2"/>
              <a:buChar char="§"/>
            </a:pPr>
            <a:r>
              <a:rPr lang="hu-HU" sz="1200" dirty="0" smtClean="0"/>
              <a:t>Szervezzenek missziós utat! Nem kell másik országba utazni, elég, ha a helyi leves-osztó szeretetszolgálathoz, vagy bármely más közösségi szolgálatot végző szervezethez mennek, ahol a fiatalok önkéntes munkát végezhetnek. </a:t>
            </a:r>
          </a:p>
        </p:txBody>
      </p:sp>
      <p:sp>
        <p:nvSpPr>
          <p:cNvPr id="4" name="Slide Number Placeholder 3"/>
          <p:cNvSpPr>
            <a:spLocks noGrp="1"/>
          </p:cNvSpPr>
          <p:nvPr>
            <p:ph type="sldNum" sz="quarter" idx="10"/>
          </p:nvPr>
        </p:nvSpPr>
        <p:spPr/>
        <p:txBody>
          <a:bodyPr/>
          <a:lstStyle/>
          <a:p>
            <a:fld id="{E5755F6F-CACA-4919-99D1-9647165E3EF5}" type="slidenum">
              <a:rPr lang="en-US" smtClean="0"/>
              <a:pPr/>
              <a:t>36</a:t>
            </a:fld>
            <a:endParaRPr lang="en-US"/>
          </a:p>
        </p:txBody>
      </p:sp>
    </p:spTree>
    <p:extLst>
      <p:ext uri="{BB962C8B-B14F-4D97-AF65-F5344CB8AC3E}">
        <p14:creationId xmlns:p14="http://schemas.microsoft.com/office/powerpoint/2010/main" val="61535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Havonta egyszer vállaljanak gyermekfelügyeletet, hogy a szülők kettesben elmehessenek valahová. A tinik a gyülekezetben is foglalkozhatnak a kisebb gyermekekkel.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Vonjuk be a tiniket, hogy vegyenek részt a szünidei Bibliatábor segítői munkájában.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Szervezzünk konzervgyűjtő akciót a helyi éléskamra számára a tini lányok bevonásával!</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Hozzuk össze a fiatalokat a számítógép, a közösségi média vagy egyéb olyan technikai eszközök – amiket ők nap, mint nap használnak –, kezelését megtanulni vágyó idősebb emberekkel! </a:t>
            </a:r>
          </a:p>
          <a:p>
            <a:pPr marL="171450" lvl="0" indent="-171450">
              <a:buFont typeface="Wingdings" panose="05000000000000000000" pitchFamily="2" charset="2"/>
              <a:buChar char="§"/>
            </a:pPr>
            <a:r>
              <a:rPr lang="hu-HU" sz="1200" kern="1200" dirty="0" smtClean="0">
                <a:solidFill>
                  <a:schemeClr val="tx1"/>
                </a:solidFill>
                <a:effectLst/>
                <a:latin typeface="+mn-lt"/>
                <a:ea typeface="+mn-ea"/>
                <a:cs typeface="+mn-cs"/>
              </a:rPr>
              <a:t>Hozzunk létre egy </a:t>
            </a:r>
            <a:r>
              <a:rPr lang="hu-HU" sz="1200" kern="1200" dirty="0" err="1" smtClean="0">
                <a:solidFill>
                  <a:schemeClr val="tx1"/>
                </a:solidFill>
                <a:effectLst/>
                <a:latin typeface="+mn-lt"/>
                <a:ea typeface="+mn-ea"/>
                <a:cs typeface="+mn-cs"/>
              </a:rPr>
              <a:t>blog-ot</a:t>
            </a:r>
            <a:r>
              <a:rPr lang="hu-HU" sz="1200" kern="1200" dirty="0" smtClean="0">
                <a:solidFill>
                  <a:schemeClr val="tx1"/>
                </a:solidFill>
                <a:effectLst/>
                <a:latin typeface="+mn-lt"/>
                <a:ea typeface="+mn-ea"/>
                <a:cs typeface="+mn-cs"/>
              </a:rPr>
              <a:t> az ifjúsági csoportunk, vagy a fiatal lányok részére, és kérjük meg a lányokat, hogy felváltva küldjenek bejegyzéseket! Bátorítsuk őket, hogy szolgálatra használják a </a:t>
            </a:r>
            <a:r>
              <a:rPr lang="hu-HU" sz="1200" kern="1200" dirty="0" err="1" smtClean="0">
                <a:solidFill>
                  <a:schemeClr val="tx1"/>
                </a:solidFill>
                <a:effectLst/>
                <a:latin typeface="+mn-lt"/>
                <a:ea typeface="+mn-ea"/>
                <a:cs typeface="+mn-cs"/>
              </a:rPr>
              <a:t>blog-ot</a:t>
            </a:r>
            <a:r>
              <a:rPr lang="hu-HU" sz="1200" kern="1200" dirty="0" smtClean="0">
                <a:solidFill>
                  <a:schemeClr val="tx1"/>
                </a:solidFill>
                <a:effectLst/>
                <a:latin typeface="+mn-lt"/>
                <a:ea typeface="+mn-ea"/>
                <a:cs typeface="+mn-cs"/>
              </a:rPr>
              <a:t> és olyan elkötelezett hangvételű bejegyzéseket küldjenek, melyekkel másoknak is segítenek kapcsolatba kerülni Istennel, és megérteni, hogyan lehet mindennapi életük része!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37</a:t>
            </a:fld>
            <a:endParaRPr lang="en-US"/>
          </a:p>
        </p:txBody>
      </p:sp>
    </p:spTree>
    <p:extLst>
      <p:ext uri="{BB962C8B-B14F-4D97-AF65-F5344CB8AC3E}">
        <p14:creationId xmlns:p14="http://schemas.microsoft.com/office/powerpoint/2010/main" val="75100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 </a:t>
            </a:r>
            <a:r>
              <a:rPr lang="hu-HU" sz="1200" b="1" kern="1200" dirty="0" smtClean="0">
                <a:solidFill>
                  <a:schemeClr val="tx1"/>
                </a:solidFill>
                <a:effectLst/>
                <a:latin typeface="+mn-lt"/>
                <a:ea typeface="+mn-ea"/>
                <a:cs typeface="+mn-cs"/>
              </a:rPr>
              <a:t>Kommunikáció az </a:t>
            </a:r>
            <a:r>
              <a:rPr lang="hu-HU" sz="1200" b="1" i="1" kern="1200" dirty="0" smtClean="0">
                <a:solidFill>
                  <a:schemeClr val="tx1"/>
                </a:solidFill>
                <a:effectLst/>
                <a:latin typeface="+mn-lt"/>
                <a:ea typeface="+mn-ea"/>
                <a:cs typeface="+mn-cs"/>
              </a:rPr>
              <a:t>ő stílusukban</a:t>
            </a:r>
            <a:r>
              <a:rPr lang="hu-HU" sz="1200" b="1" kern="1200" dirty="0" smtClean="0">
                <a:solidFill>
                  <a:schemeClr val="tx1"/>
                </a:solidFill>
                <a:effectLst/>
                <a:latin typeface="+mn-lt"/>
                <a:ea typeface="+mn-ea"/>
                <a:cs typeface="+mn-cs"/>
              </a:rPr>
              <a:t> </a:t>
            </a:r>
            <a:endParaRPr lang="en-US" dirty="0" smtClean="0"/>
          </a:p>
          <a:p>
            <a:r>
              <a:rPr lang="en-US" b="1" dirty="0"/>
              <a:t> </a:t>
            </a:r>
            <a:endParaRPr lang="en-US" dirty="0"/>
          </a:p>
          <a:p>
            <a:r>
              <a:rPr lang="hu-HU" sz="1200" b="1" kern="1200" dirty="0" smtClean="0">
                <a:solidFill>
                  <a:schemeClr val="tx1"/>
                </a:solidFill>
                <a:effectLst/>
                <a:latin typeface="+mn-lt"/>
                <a:ea typeface="+mn-ea"/>
                <a:cs typeface="+mn-cs"/>
              </a:rPr>
              <a:t>Vegyünk át annyit a fiatalok kommunikációs stílusából, hogy jobban „halljanak”. </a:t>
            </a:r>
            <a:r>
              <a:rPr lang="hu-HU" sz="1200" kern="1200" dirty="0" smtClean="0">
                <a:solidFill>
                  <a:schemeClr val="tx1"/>
                </a:solidFill>
                <a:effectLst/>
                <a:latin typeface="+mn-lt"/>
                <a:ea typeface="+mn-ea"/>
                <a:cs typeface="+mn-cs"/>
              </a:rPr>
              <a:t>A legtöbb fiatal lány életének nincsen olyan területe, ami ne állna kapcsolatban a modern technológiával. Többnyire mindent a telefonjuk segítségével bonyolítanak. Szörfölhetnek az Interneten, posztolhatnak a </a:t>
            </a:r>
            <a:r>
              <a:rPr lang="hu-HU" sz="1200" i="1" kern="1200" dirty="0" err="1" smtClean="0">
                <a:solidFill>
                  <a:schemeClr val="tx1"/>
                </a:solidFill>
                <a:effectLst/>
                <a:latin typeface="+mn-lt"/>
                <a:ea typeface="+mn-ea"/>
                <a:cs typeface="+mn-cs"/>
              </a:rPr>
              <a:t>Facebook</a:t>
            </a:r>
            <a:r>
              <a:rPr lang="hu-HU" sz="1200" kern="1200" dirty="0" err="1" smtClean="0">
                <a:solidFill>
                  <a:schemeClr val="tx1"/>
                </a:solidFill>
                <a:effectLst/>
                <a:latin typeface="+mn-lt"/>
                <a:ea typeface="+mn-ea"/>
                <a:cs typeface="+mn-cs"/>
              </a:rPr>
              <a:t>-on</a:t>
            </a:r>
            <a:r>
              <a:rPr lang="hu-HU" sz="1200" kern="1200" dirty="0" smtClean="0">
                <a:solidFill>
                  <a:schemeClr val="tx1"/>
                </a:solidFill>
                <a:effectLst/>
                <a:latin typeface="+mn-lt"/>
                <a:ea typeface="+mn-ea"/>
                <a:cs typeface="+mn-cs"/>
              </a:rPr>
              <a:t>, videofelvételt készíthetnek és feltölthetik a </a:t>
            </a:r>
            <a:r>
              <a:rPr lang="hu-HU" sz="1200" i="1" kern="1200" dirty="0" err="1" smtClean="0">
                <a:solidFill>
                  <a:schemeClr val="tx1"/>
                </a:solidFill>
                <a:effectLst/>
                <a:latin typeface="+mn-lt"/>
                <a:ea typeface="+mn-ea"/>
                <a:cs typeface="+mn-cs"/>
              </a:rPr>
              <a:t>YouTube</a:t>
            </a:r>
            <a:r>
              <a:rPr lang="hu-HU" sz="1200" kern="1200" dirty="0" err="1" smtClean="0">
                <a:solidFill>
                  <a:schemeClr val="tx1"/>
                </a:solidFill>
                <a:effectLst/>
                <a:latin typeface="+mn-lt"/>
                <a:ea typeface="+mn-ea"/>
                <a:cs typeface="+mn-cs"/>
              </a:rPr>
              <a:t>-ra</a:t>
            </a:r>
            <a:r>
              <a:rPr lang="hu-HU" sz="1200" kern="1200" dirty="0" smtClean="0">
                <a:solidFill>
                  <a:schemeClr val="tx1"/>
                </a:solidFill>
                <a:effectLst/>
                <a:latin typeface="+mn-lt"/>
                <a:ea typeface="+mn-ea"/>
                <a:cs typeface="+mn-cs"/>
              </a:rPr>
              <a:t>, fényképezhetnek, majd feltölthetik a képeket. Mobiltelefonjukon </a:t>
            </a:r>
            <a:r>
              <a:rPr lang="hu-HU" sz="1200" i="1" kern="1200" dirty="0" err="1" smtClean="0">
                <a:solidFill>
                  <a:schemeClr val="tx1"/>
                </a:solidFill>
                <a:effectLst/>
                <a:latin typeface="+mn-lt"/>
                <a:ea typeface="+mn-ea"/>
                <a:cs typeface="+mn-cs"/>
              </a:rPr>
              <a:t>blog</a:t>
            </a:r>
            <a:r>
              <a:rPr lang="hu-HU" sz="1200" kern="1200" dirty="0" err="1" smtClean="0">
                <a:solidFill>
                  <a:schemeClr val="tx1"/>
                </a:solidFill>
                <a:effectLst/>
                <a:latin typeface="+mn-lt"/>
                <a:ea typeface="+mn-ea"/>
                <a:cs typeface="+mn-cs"/>
              </a:rPr>
              <a:t>-ot</a:t>
            </a:r>
            <a:r>
              <a:rPr lang="hu-HU" sz="1200" kern="1200" dirty="0" smtClean="0">
                <a:solidFill>
                  <a:schemeClr val="tx1"/>
                </a:solidFill>
                <a:effectLst/>
                <a:latin typeface="+mn-lt"/>
                <a:ea typeface="+mn-ea"/>
                <a:cs typeface="+mn-cs"/>
              </a:rPr>
              <a:t> írhatnak, e-mailezhetnek, a térkép alkalmazás segítségével bármit megtalálhatnak, zenét is letölthetnek rá, televíziót is nézhetnek rajta, és mindezt el is menthetik. Használjuk mi is ezt a technológiát, mint lehetséges kommunikációs módot velük!</a:t>
            </a:r>
          </a:p>
          <a:p>
            <a:r>
              <a:rPr lang="hu-H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38</a:t>
            </a:fld>
            <a:endParaRPr lang="en-US"/>
          </a:p>
        </p:txBody>
      </p:sp>
    </p:spTree>
    <p:extLst>
      <p:ext uri="{BB962C8B-B14F-4D97-AF65-F5344CB8AC3E}">
        <p14:creationId xmlns:p14="http://schemas.microsoft.com/office/powerpoint/2010/main" val="1727671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Befejezés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fiatalok számára szervezett tevékenységek tervezése során a mi felelősségünk ismerni főbb igényeiket, és olyan programokat készíteni nekik, amik megfelelnek azoknak, és hozzásegítik a fiatal lányokat az érett keresztény felnőtté </a:t>
            </a:r>
            <a:r>
              <a:rPr lang="hu-HU" sz="1200" b="1" kern="1200" dirty="0" smtClean="0">
                <a:solidFill>
                  <a:schemeClr val="tx1"/>
                </a:solidFill>
                <a:effectLst/>
                <a:latin typeface="+mn-lt"/>
                <a:ea typeface="+mn-ea"/>
                <a:cs typeface="+mn-cs"/>
              </a:rPr>
              <a:t>válásához. </a:t>
            </a:r>
            <a:r>
              <a:rPr lang="hu-HU"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39</a:t>
            </a:fld>
            <a:endParaRPr lang="en-US"/>
          </a:p>
        </p:txBody>
      </p:sp>
    </p:spTree>
    <p:extLst>
      <p:ext uri="{BB962C8B-B14F-4D97-AF65-F5344CB8AC3E}">
        <p14:creationId xmlns:p14="http://schemas.microsoft.com/office/powerpoint/2010/main" val="94311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lvl="0" indent="0">
              <a:spcAft>
                <a:spcPts val="0"/>
              </a:spcAft>
              <a:buFontTx/>
              <a:buNone/>
              <a:tabLst>
                <a:tab pos="270510" algn="l"/>
              </a:tabLst>
            </a:pPr>
            <a:r>
              <a:rPr lang="en-US" b="1" dirty="0" smtClean="0"/>
              <a:t>B. </a:t>
            </a:r>
            <a:r>
              <a:rPr lang="hu-HU" b="1" dirty="0" smtClean="0">
                <a:solidFill>
                  <a:srgbClr val="8A0000"/>
                </a:solidFill>
                <a:effectLst/>
                <a:latin typeface="Trebuchet MS" panose="020B0603020202020204" pitchFamily="34" charset="0"/>
                <a:ea typeface="Times New Roman" panose="02020603050405020304" pitchFamily="18" charset="0"/>
                <a:cs typeface="Arial" panose="020B0604020202020204" pitchFamily="34" charset="0"/>
              </a:rPr>
              <a:t>Személyiség és viselkedés szempontjából</a:t>
            </a:r>
            <a:endParaRPr lang="hu-HU" dirty="0" smtClean="0">
              <a:effectLst/>
            </a:endParaRPr>
          </a:p>
          <a:p>
            <a:pPr>
              <a:lnSpc>
                <a:spcPct val="107000"/>
              </a:lnSpc>
              <a:spcAft>
                <a:spcPts val="0"/>
              </a:spcAft>
              <a:buFontTx/>
              <a:buNone/>
              <a:tabLst>
                <a:tab pos="270510" algn="l"/>
              </a:tabLst>
            </a:pP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hu-HU" sz="1200" kern="1200" dirty="0" smtClean="0">
                <a:solidFill>
                  <a:schemeClr val="tx1"/>
                </a:solidFill>
                <a:effectLst/>
                <a:latin typeface="+mn-lt"/>
                <a:ea typeface="+mn-ea"/>
                <a:cs typeface="+mn-cs"/>
              </a:rPr>
              <a:t>Tizenéves korára sok fiatal lány már elkezdte keresni azokat a helyzeteket, tevékenységeket, amelyekben jól érzi magát. Félrevonulni egy jó könyvvel a sarokba, zajos házibuliban szórakozni, kirándulni, sportolni stb. Felfedezik önmagukat és új élményeket keresnek. Sokkal határozottabban döntenek arról, mit szeretnek, és mivé szeretnének válni.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Ugyanakkor a magabiztosság és az értéktelenség érzésének mindennapos harcával is szembesülnek. Tanulmányok vizsgálata szerint kamaszkorban a lányok IQ-ja és matematikai, valamint tudományos téren elért teljesítménye csökken. Önértékelésük is a mélységekbe zuhan. Inkább társaikhoz, mint szüleikhez mérten akarják felállítani normáikat, hogy mit szeretnek és mit nem, miben akarnak részt venni és miben nem. Ez az az időszak, amikor a tizenévesek úgy viselkednek, mintha nem szeretnék szüleiket és zúgolódnak a családi szabályok ellen. Úgy érezhetik a szüleik „egyszerűen nem értik meg őket.”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4</a:t>
            </a:fld>
            <a:endParaRPr lang="en-US"/>
          </a:p>
        </p:txBody>
      </p:sp>
    </p:spTree>
    <p:extLst>
      <p:ext uri="{BB962C8B-B14F-4D97-AF65-F5344CB8AC3E}">
        <p14:creationId xmlns:p14="http://schemas.microsoft.com/office/powerpoint/2010/main" val="900874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200" b="1" kern="1200" dirty="0" smtClean="0">
                <a:solidFill>
                  <a:schemeClr val="tx1"/>
                </a:solidFill>
                <a:effectLst/>
                <a:latin typeface="+mn-lt"/>
                <a:ea typeface="+mn-ea"/>
                <a:cs typeface="+mn-cs"/>
              </a:rPr>
              <a:t>Befejezés</a:t>
            </a:r>
            <a:endParaRPr lang="hu-HU" sz="1200" kern="1200" dirty="0" smtClean="0">
              <a:solidFill>
                <a:schemeClr val="tx1"/>
              </a:solidFill>
              <a:effectLst/>
              <a:latin typeface="+mn-lt"/>
              <a:ea typeface="+mn-ea"/>
              <a:cs typeface="+mn-cs"/>
            </a:endParaRPr>
          </a:p>
          <a:p>
            <a:endParaRPr lang="en-US" dirty="0" smtClean="0"/>
          </a:p>
          <a:p>
            <a:r>
              <a:rPr lang="hu-HU" sz="1200" b="1" kern="1200" dirty="0" smtClean="0">
                <a:solidFill>
                  <a:schemeClr val="tx1"/>
                </a:solidFill>
                <a:effectLst/>
                <a:latin typeface="+mn-lt"/>
                <a:ea typeface="+mn-ea"/>
                <a:cs typeface="+mn-cs"/>
              </a:rPr>
              <a:t>Használjuk munkájukat és támogassuk őket! Elégítsük ki igényeiket! Segítsünk felismerniük lelki ajándékaikat és tehetségüket, szolgálatbeli lelkesedésüket. S ami a legfontosabb, segítsünk nekik felismerni, mennyire fontos mindennapi életükben, napi döntéseikben a Biblia, Isten és a keresztény életmód.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40</a:t>
            </a:fld>
            <a:endParaRPr lang="en-US"/>
          </a:p>
        </p:txBody>
      </p:sp>
    </p:spTree>
    <p:extLst>
      <p:ext uri="{BB962C8B-B14F-4D97-AF65-F5344CB8AC3E}">
        <p14:creationId xmlns:p14="http://schemas.microsoft.com/office/powerpoint/2010/main" val="125632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23850"/>
            <a:ext cx="2286000" cy="1714500"/>
          </a:xfrm>
        </p:spPr>
      </p:sp>
      <p:sp>
        <p:nvSpPr>
          <p:cNvPr id="3" name="Notes Placeholder 2"/>
          <p:cNvSpPr>
            <a:spLocks noGrp="1"/>
          </p:cNvSpPr>
          <p:nvPr>
            <p:ph type="body" idx="1"/>
          </p:nvPr>
        </p:nvSpPr>
        <p:spPr>
          <a:xfrm>
            <a:off x="685800" y="2123728"/>
            <a:ext cx="5486400" cy="6624736"/>
          </a:xfrm>
        </p:spPr>
        <p:txBody>
          <a:bodyPr>
            <a:normAutofit/>
          </a:bodyPr>
          <a:lstStyle/>
          <a:p>
            <a:pPr marL="0" lvl="0" indent="0" algn="l">
              <a:lnSpc>
                <a:spcPct val="107000"/>
              </a:lnSpc>
              <a:spcAft>
                <a:spcPts val="0"/>
              </a:spcAft>
              <a:buFontTx/>
              <a:buNone/>
              <a:tabLst>
                <a:tab pos="270510" algn="l"/>
              </a:tabLst>
            </a:pPr>
            <a:r>
              <a:rPr lang="hu-HU" sz="1200" b="1" dirty="0" smtClean="0">
                <a:solidFill>
                  <a:srgbClr val="8A0000"/>
                </a:solidFill>
                <a:effectLst/>
                <a:latin typeface="Trebuchet MS" panose="020B0603020202020204" pitchFamily="34" charset="0"/>
                <a:ea typeface="Times New Roman" panose="02020603050405020304" pitchFamily="18" charset="0"/>
                <a:cs typeface="Arial" panose="020B0604020202020204" pitchFamily="34" charset="0"/>
              </a:rPr>
              <a:t>C. Társadalmilag</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70510" algn="l"/>
              </a:tabLst>
            </a:pPr>
            <a:r>
              <a:rPr lang="hu-HU" sz="1200" dirty="0" smtClean="0">
                <a:effectLst/>
                <a:latin typeface="Trebuchet MS" panose="020B0603020202020204" pitchFamily="34" charset="0"/>
                <a:ea typeface="Times New Roman" panose="02020603050405020304" pitchFamily="18"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hu-HU" sz="1200" kern="1200" dirty="0" smtClean="0">
                <a:solidFill>
                  <a:schemeClr val="tx1"/>
                </a:solidFill>
                <a:effectLst/>
                <a:latin typeface="+mn-lt"/>
                <a:ea typeface="+mn-ea"/>
                <a:cs typeface="+mn-cs"/>
              </a:rPr>
              <a:t>Egy tizenéves lány, aki visszaélés (szexuális, fizikai vagy érzelmi erőszak) áldozata volt, a háttérben folyamatosan a szégyen, a reménytelenség, a bűntudat érzéseitől szenved és gyötrő kisebbségi érzés kínozza. A fiatal nő, aki erőszakos otthonban él, kisebb valószínűséggel hív meg bárkit is magához, nehogy valaki megtudja, mi folyik ott. A szexuális erőszakot elszenvedett lányok kivonhatják magukat a közösségből és hízni kezdenek (hogy ne legyenek vonzók a férfiak számára) vagy fiúbolonddá válhatnak, partnerfüggővé. Gyakran bárkivel ágyba bújnak, aki egy kicsit is odafigyel rájuk. A lelkileg bántalmazott fiatal nők megpróbálnak észrevétlenül beolvadni, kerülik a figyelmet, nehogy valaki kritikusan vagy durván bánjon velük.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fiatalok nagyon vágynak valahová tartozni. Ha nem találják meg az összetartozás érzését egy egészséges kapcsolatban, akkor a körülményektől függetlenül hajlandók bármilyen csoporthoz csapódni. Egy fiatal lány, aki tartozni akar valahová, nem szeretne barátok nélkül élni, ezért be fog illeszkedni a fiatalok egy csoportjába, még akkor is, ha tudja, hogy annak viselkedése helytelen és sem a szülei, sem az egyház nem fogadja el azt.</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Beszéljük meg a fiatalok csoportjában, hogyan próbálnak a tinik társaikhoz igazodni,                               és mennyire fontos ebben a korban a valahová tartozás.</a:t>
            </a:r>
          </a:p>
          <a:p>
            <a:r>
              <a:rPr lang="hu-HU" sz="1200" kern="1200" dirty="0" smtClean="0">
                <a:solidFill>
                  <a:schemeClr val="tx1"/>
                </a:solidFill>
                <a:effectLst/>
                <a:latin typeface="+mn-lt"/>
                <a:ea typeface="+mn-ea"/>
                <a:cs typeface="+mn-cs"/>
              </a:rPr>
              <a:t>A bizonytalan tizenévesek (és időnként mindnyájan azok) ki vannak téve annak a hibának, hogy nevetségesnek tartják szüleiket, illetve a másik nem elutasításának. Ez az érzelmek hullámzásának kora, amikor könnyen zavarba jönnek, ingerültté válnak, és könnyen sérülnek. Aztán másnap ők ostoroznak és bántanak másokat. Nagyon erős bennük a közösséghez való tartozás vágya, félnek a visszautasítástól és a gondolattól, hogy nincsen barátjuk. </a:t>
            </a:r>
          </a:p>
          <a:p>
            <a:endParaRPr lang="en-US" dirty="0"/>
          </a:p>
          <a:p>
            <a:r>
              <a:rPr lang="hu-HU" b="1" i="1" dirty="0" smtClean="0"/>
              <a:t>Az  szemináriumvezetőnek:</a:t>
            </a:r>
            <a:r>
              <a:rPr lang="hu-HU" b="1" dirty="0" smtClean="0"/>
              <a:t> az ide tartozó szöveg a könnyebb olvashatóság érdekében a következő oldalon folytatódik.  </a:t>
            </a:r>
            <a:endParaRPr lang="en-US"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5</a:t>
            </a:fld>
            <a:endParaRPr lang="en-US"/>
          </a:p>
        </p:txBody>
      </p:sp>
    </p:spTree>
    <p:extLst>
      <p:ext uri="{BB962C8B-B14F-4D97-AF65-F5344CB8AC3E}">
        <p14:creationId xmlns:p14="http://schemas.microsoft.com/office/powerpoint/2010/main" val="175015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323850"/>
            <a:ext cx="2286000" cy="1714500"/>
          </a:xfrm>
        </p:spPr>
      </p:sp>
      <p:sp>
        <p:nvSpPr>
          <p:cNvPr id="3" name="Notes Placeholder 2"/>
          <p:cNvSpPr>
            <a:spLocks noGrp="1"/>
          </p:cNvSpPr>
          <p:nvPr>
            <p:ph type="body" idx="1"/>
          </p:nvPr>
        </p:nvSpPr>
        <p:spPr>
          <a:xfrm>
            <a:off x="685800" y="2123728"/>
            <a:ext cx="5486400" cy="6624736"/>
          </a:xfrm>
        </p:spPr>
        <p:txBody>
          <a:bodyPr>
            <a:noAutofit/>
          </a:bodyPr>
          <a:lstStyle/>
          <a:p>
            <a:r>
              <a:rPr lang="hu-HU" b="1" i="1" dirty="0" smtClean="0"/>
              <a:t>A szemináriumvezetőnek: a </a:t>
            </a:r>
            <a:r>
              <a:rPr lang="hu-HU" b="1" dirty="0" smtClean="0"/>
              <a:t>szöveg</a:t>
            </a:r>
            <a:r>
              <a:rPr lang="hu-HU" b="1" baseline="0" dirty="0" smtClean="0"/>
              <a:t> az előző oldalról itt folytatódik. A könnyebb olvashatóság érdekében ez a kép kétszer szerepel.</a:t>
            </a:r>
            <a:endParaRPr lang="en-US" dirty="0" smtClean="0"/>
          </a:p>
          <a:p>
            <a:endParaRPr lang="en-US" dirty="0"/>
          </a:p>
          <a:p>
            <a:r>
              <a:rPr lang="hu-HU" sz="1200" kern="1200" dirty="0" smtClean="0">
                <a:solidFill>
                  <a:schemeClr val="tx1"/>
                </a:solidFill>
                <a:effectLst/>
                <a:latin typeface="+mn-lt"/>
                <a:ea typeface="+mn-ea"/>
                <a:cs typeface="+mn-cs"/>
              </a:rPr>
              <a:t>A lányok beszélgetéseinek, érdeklődésének és társadalmi életének fő témájává a szépség, a divat, a test külleme és a fiúk. Idejük és pénzük nagy részét külsejük szépítésére fordítják, különösen, hogy tetszenek egy srácnak. A lányok nagy százaléka már tizenéves korában aktív szexuális életet kezd élni. A statisztikák szerint nincsen különbség a gyülekezetbe járó lányok és a nem hívők között.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lányok társadalmi életét szintén nagyban befolyásolja manapság a közösségi média, a </a:t>
            </a:r>
            <a:r>
              <a:rPr lang="hu-HU" sz="1200" kern="1200" dirty="0" err="1" smtClean="0">
                <a:solidFill>
                  <a:schemeClr val="tx1"/>
                </a:solidFill>
                <a:effectLst/>
                <a:latin typeface="+mn-lt"/>
                <a:ea typeface="+mn-ea"/>
                <a:cs typeface="+mn-cs"/>
              </a:rPr>
              <a:t>Facebook</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Twitter</a:t>
            </a:r>
            <a:r>
              <a:rPr lang="hu-HU" sz="1200" kern="1200" dirty="0" smtClean="0">
                <a:solidFill>
                  <a:schemeClr val="tx1"/>
                </a:solidFill>
                <a:effectLst/>
                <a:latin typeface="+mn-lt"/>
                <a:ea typeface="+mn-ea"/>
                <a:cs typeface="+mn-cs"/>
              </a:rPr>
              <a:t> stb. A </a:t>
            </a:r>
            <a:r>
              <a:rPr lang="hu-HU" sz="1200" kern="1200" dirty="0" err="1" smtClean="0">
                <a:solidFill>
                  <a:schemeClr val="tx1"/>
                </a:solidFill>
                <a:effectLst/>
                <a:latin typeface="+mn-lt"/>
                <a:ea typeface="+mn-ea"/>
                <a:cs typeface="+mn-cs"/>
              </a:rPr>
              <a:t>Pew</a:t>
            </a:r>
            <a:r>
              <a:rPr lang="hu-HU" sz="1200" kern="1200" dirty="0" smtClean="0">
                <a:solidFill>
                  <a:schemeClr val="tx1"/>
                </a:solidFill>
                <a:effectLst/>
                <a:latin typeface="+mn-lt"/>
                <a:ea typeface="+mn-ea"/>
                <a:cs typeface="+mn-cs"/>
              </a:rPr>
              <a:t> Research Center tanulmánya szerint a tinédzserlányok 95%-a folyamatosan online kapcsolatban van, és közel 90%-uk részt vesz a közösségi médiában. A mobiltelefon vált a tinik összekötőjévé.  Olyan eszköz van a kezükben, amivel azonnali szöveges üzenetet írhatnak, ránézhetnek a </a:t>
            </a:r>
            <a:r>
              <a:rPr lang="hu-HU" sz="1200" kern="1200" dirty="0" err="1" smtClean="0">
                <a:solidFill>
                  <a:schemeClr val="tx1"/>
                </a:solidFill>
                <a:effectLst/>
                <a:latin typeface="+mn-lt"/>
                <a:ea typeface="+mn-ea"/>
                <a:cs typeface="+mn-cs"/>
              </a:rPr>
              <a:t>Facebookra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twitterhetnek</a:t>
            </a:r>
            <a:r>
              <a:rPr lang="hu-HU" sz="1200" kern="1200" dirty="0" smtClean="0">
                <a:solidFill>
                  <a:schemeClr val="tx1"/>
                </a:solidFill>
                <a:effectLst/>
                <a:latin typeface="+mn-lt"/>
                <a:ea typeface="+mn-ea"/>
                <a:cs typeface="+mn-cs"/>
              </a:rPr>
              <a:t>, fényképeket és videót készíthetnek, amit azonnal fel is tölthetnek az Internetre, vagy üzenetben továbbíthatnak.  Mindez új kihívásokat jelent egy fejlődésben lévő fiatal lánynak.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Emiatt a lányok úgy érzik, folyamatosan jól kell kinézniük, mert soha nem lehet tudni, mikor fényképezik, vagy videózzák le őket, aminek eredményét aztán rögtön tovább is küldik. Fontossá válik, az értékesség és elismertség érzését kelti bennük a </a:t>
            </a:r>
            <a:r>
              <a:rPr lang="hu-HU" sz="1200" kern="1200" dirty="0" err="1" smtClean="0">
                <a:solidFill>
                  <a:schemeClr val="tx1"/>
                </a:solidFill>
                <a:effectLst/>
                <a:latin typeface="+mn-lt"/>
                <a:ea typeface="+mn-ea"/>
                <a:cs typeface="+mn-cs"/>
              </a:rPr>
              <a:t>Facebook-</a:t>
            </a:r>
            <a:r>
              <a:rPr lang="hu-HU" sz="1200" kern="1200" dirty="0" smtClean="0">
                <a:solidFill>
                  <a:schemeClr val="tx1"/>
                </a:solidFill>
                <a:effectLst/>
                <a:latin typeface="+mn-lt"/>
                <a:ea typeface="+mn-ea"/>
                <a:cs typeface="+mn-cs"/>
              </a:rPr>
              <a:t>„barátok”, a </a:t>
            </a:r>
            <a:r>
              <a:rPr lang="hu-HU" sz="1200" kern="1200" dirty="0" err="1" smtClean="0">
                <a:solidFill>
                  <a:schemeClr val="tx1"/>
                </a:solidFill>
                <a:effectLst/>
                <a:latin typeface="+mn-lt"/>
                <a:ea typeface="+mn-ea"/>
                <a:cs typeface="+mn-cs"/>
              </a:rPr>
              <a:t>Twitteren</a:t>
            </a:r>
            <a:r>
              <a:rPr lang="hu-HU" sz="1200" kern="1200" dirty="0" smtClean="0">
                <a:solidFill>
                  <a:schemeClr val="tx1"/>
                </a:solidFill>
                <a:effectLst/>
                <a:latin typeface="+mn-lt"/>
                <a:ea typeface="+mn-ea"/>
                <a:cs typeface="+mn-cs"/>
              </a:rPr>
              <a:t> őket, vagy </a:t>
            </a:r>
            <a:r>
              <a:rPr lang="hu-HU" sz="1200" kern="1200" dirty="0" err="1" smtClean="0">
                <a:solidFill>
                  <a:schemeClr val="tx1"/>
                </a:solidFill>
                <a:effectLst/>
                <a:latin typeface="+mn-lt"/>
                <a:ea typeface="+mn-ea"/>
                <a:cs typeface="+mn-cs"/>
              </a:rPr>
              <a:t>blogjukat</a:t>
            </a:r>
            <a:r>
              <a:rPr lang="hu-HU" sz="1200" kern="1200" dirty="0" smtClean="0">
                <a:solidFill>
                  <a:schemeClr val="tx1"/>
                </a:solidFill>
                <a:effectLst/>
                <a:latin typeface="+mn-lt"/>
                <a:ea typeface="+mn-ea"/>
                <a:cs typeface="+mn-cs"/>
              </a:rPr>
              <a:t> „követők” száma.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Társadalmi életük már nem csupán abból áll, hogy a barátaikkal „lógnak”, vagy bulizni járnak, ez már életüknek 24 órás része a hét 7 napján, ahogy folyamatosan „társadalmi életet élnek” a közösségi média felületein. </a:t>
            </a:r>
          </a:p>
          <a:p>
            <a:endParaRPr lang="en-US" dirty="0" smtClean="0"/>
          </a:p>
          <a:p>
            <a:pPr algn="l">
              <a:lnSpc>
                <a:spcPct val="107000"/>
              </a:lnSpc>
              <a:spcAft>
                <a:spcPts val="800"/>
              </a:spcAft>
            </a:pPr>
            <a:r>
              <a:rPr lang="hu-HU" b="1" dirty="0" smtClean="0"/>
              <a:t>FELADAT</a:t>
            </a:r>
            <a:r>
              <a:rPr lang="en-US" b="1" dirty="0" smtClean="0"/>
              <a:t>: </a:t>
            </a:r>
            <a:r>
              <a:rPr lang="hu-HU" b="1" dirty="0" smtClean="0"/>
              <a:t>Beszél</a:t>
            </a: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jük meg a fiatalok csoportjában, hogyan próbálnak a tinik társaikhoz igazodni, és mennyire fontos ebben a korban a valahová tartozás.</a:t>
            </a:r>
          </a:p>
          <a:p>
            <a:pPr algn="l"/>
            <a:endParaRPr lang="en-US" b="1"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6</a:t>
            </a:fld>
            <a:endParaRPr lang="en-US"/>
          </a:p>
        </p:txBody>
      </p:sp>
    </p:spTree>
    <p:extLst>
      <p:ext uri="{BB962C8B-B14F-4D97-AF65-F5344CB8AC3E}">
        <p14:creationId xmlns:p14="http://schemas.microsoft.com/office/powerpoint/2010/main" val="89152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468313"/>
            <a:ext cx="2743200" cy="2057400"/>
          </a:xfrm>
        </p:spPr>
      </p:sp>
      <p:sp>
        <p:nvSpPr>
          <p:cNvPr id="3" name="Notes Placeholder 2"/>
          <p:cNvSpPr>
            <a:spLocks noGrp="1"/>
          </p:cNvSpPr>
          <p:nvPr>
            <p:ph type="body" idx="1"/>
          </p:nvPr>
        </p:nvSpPr>
        <p:spPr>
          <a:xfrm>
            <a:off x="685800" y="2699792"/>
            <a:ext cx="5486400" cy="5758408"/>
          </a:xfrm>
        </p:spPr>
        <p:txBody>
          <a:bodyPr>
            <a:normAutofit fontScale="92500" lnSpcReduction="20000"/>
          </a:bodyPr>
          <a:lstStyle/>
          <a:p>
            <a:pPr lvl="0"/>
            <a:r>
              <a:rPr lang="en-US" b="1" dirty="0" smtClean="0"/>
              <a:t>D. </a:t>
            </a:r>
            <a:r>
              <a:rPr lang="hu-HU" b="1" dirty="0" smtClean="0"/>
              <a:t>Lelkileg</a:t>
            </a:r>
            <a:endParaRPr lang="en-US" b="1" dirty="0" smtClean="0"/>
          </a:p>
          <a:p>
            <a:pPr lvl="0"/>
            <a:endParaRPr lang="en-US" dirty="0" smtClean="0"/>
          </a:p>
          <a:p>
            <a:r>
              <a:rPr lang="hu-HU" noProof="0" dirty="0" smtClean="0"/>
              <a:t>Ha hívő családban nőttek fel, az egyik legfontosabb döntés, amivel a fiataloknak meg kell küzdeniük, kapcsolatuk Istennel. Valamint, hogy mennyire fontos helyet foglaljon el a hit az életükben. Ez a mindent megkérdőjelezés életkora, a szülők hitének felülvizsgálatáé, és a döntésé, mi lesz önmaguk számára fontos. </a:t>
            </a:r>
          </a:p>
          <a:p>
            <a:r>
              <a:rPr lang="hu-HU" noProof="0" dirty="0" smtClean="0"/>
              <a:t> </a:t>
            </a:r>
          </a:p>
          <a:p>
            <a:r>
              <a:rPr lang="hu-HU" b="1" noProof="0" dirty="0" smtClean="0"/>
              <a:t>Kisebb csoportokban beszéljük meg, hogyan viszonyulnak a gyülekezetek a tinikhez és hogyan befolyásolják életüket. Beszéljük meg, mit várnak a tinik az egyháztól és hogyan reagál erre az egyház.</a:t>
            </a:r>
          </a:p>
          <a:p>
            <a:endParaRPr lang="hu-HU" b="1" noProof="0" dirty="0" smtClean="0"/>
          </a:p>
          <a:p>
            <a:r>
              <a:rPr lang="hu-HU" noProof="0" dirty="0" smtClean="0"/>
              <a:t> </a:t>
            </a:r>
          </a:p>
          <a:p>
            <a:r>
              <a:rPr lang="hu-HU" noProof="0" dirty="0" smtClean="0"/>
              <a:t> </a:t>
            </a:r>
          </a:p>
          <a:p>
            <a:r>
              <a:rPr lang="hu-HU" noProof="0" dirty="0" smtClean="0"/>
              <a:t>Nézzük meg a kiosztott lapokon a gyermekkori hit és az érett felnőttkori hit különbségeit! A tizenéves kor átmenet a kettő között. A fiatal nők tizenéves korukban döntenek hitükről, hogyan befolyásolja életüket, ha befolyásolja, és arról, hogy szüleik hitének melyik részét tartják meg, és mit vetnek el belőle. </a:t>
            </a:r>
          </a:p>
          <a:p>
            <a:endParaRPr lang="hu-HU" noProof="0" dirty="0" smtClean="0"/>
          </a:p>
          <a:p>
            <a:r>
              <a:rPr lang="hu-HU" noProof="0" dirty="0" smtClean="0"/>
              <a:t>A fiatal emberek többet keresnek egy szórakoztató ifjúsági programnál. Hitelességre, közösségre vágynak és a változtatás lehetőségére.  Látniuk kell, hogyan kapcsolódik a hit az élethez. Olyan hitre vágynak, ami jelentőségteljes az életükben. A mai élet kérdéseivel vannak elfoglalva, jobban, mint eddig valaha, és tudniuk kell, milyen állásponton van az egyház azokban a kérdésekben. Többet szeretnének hallani az egész életükben hallgatott, ismerős bibliai történeteknél. Valami valódit, életet megváltoztatót, nem megszokásokat és életformát. </a:t>
            </a:r>
          </a:p>
          <a:p>
            <a:endParaRPr lang="hu-HU" noProof="0" dirty="0" smtClean="0"/>
          </a:p>
          <a:p>
            <a:r>
              <a:rPr lang="hu-HU" noProof="0" dirty="0" smtClean="0"/>
              <a:t>Tanulmányok szerint a középiskola befejezése után a fiatalok 60-80% - a elhagyja az egyházat (minden felekezetben). Barna kutatása megállapítja, hogy a legtöbben nem azért távoznak, mert már nem hisznek. Mivel azonban eltávolodnak, olyan más dolgokban vesznek részt, amik fontosabbak, jobban lekötik őket, vagy, mert nem találnak olyan helyet, ahová tartozhatnának, és valóban változást hozna életükben. Többet akarnak tenni, mint az adománygyűjtésben segédkezni. Keresik a módját, hogyan kapcsolják a gyülekezeti kultúrát a világhoz, amire, úgy érzik, hatással kell lenniük.    </a:t>
            </a:r>
          </a:p>
          <a:p>
            <a:endParaRPr lang="hu-HU" noProof="0" dirty="0" smtClean="0"/>
          </a:p>
          <a:p>
            <a:endParaRPr lang="hu-HU" noProof="0" dirty="0" smtClean="0"/>
          </a:p>
          <a:p>
            <a:endParaRPr lang="hu-HU" noProof="0" dirty="0" smtClean="0"/>
          </a:p>
          <a:p>
            <a:r>
              <a:rPr lang="hu-HU" b="1" noProof="0" dirty="0" smtClean="0"/>
              <a:t>FELADAT: Nézzük át az 1.sz.</a:t>
            </a:r>
            <a:r>
              <a:rPr lang="hu-HU" b="1" baseline="0" noProof="0" dirty="0" smtClean="0"/>
              <a:t> jegyzetet! (</a:t>
            </a:r>
            <a:r>
              <a:rPr lang="hu-HU" b="1" i="1" baseline="0" noProof="0" dirty="0" smtClean="0"/>
              <a:t>A gyermekkori és az érett felnőttkori hit összehasonlítása</a:t>
            </a:r>
            <a:r>
              <a:rPr lang="hu-HU" b="1" baseline="0" noProof="0" dirty="0" smtClean="0"/>
              <a:t>) </a:t>
            </a:r>
            <a:endParaRPr lang="hu-HU" b="1" i="0" noProof="0" dirty="0" smtClean="0"/>
          </a:p>
          <a:p>
            <a:endParaRPr lang="hu-HU" b="1" i="0" noProof="0" dirty="0" smtClean="0"/>
          </a:p>
          <a:p>
            <a:endParaRPr lang="hu-HU"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7</a:t>
            </a:fld>
            <a:endParaRPr lang="en-US"/>
          </a:p>
        </p:txBody>
      </p:sp>
    </p:spTree>
    <p:extLst>
      <p:ext uri="{BB962C8B-B14F-4D97-AF65-F5344CB8AC3E}">
        <p14:creationId xmlns:p14="http://schemas.microsoft.com/office/powerpoint/2010/main" val="208777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hu-HU" sz="1200" b="1" kern="1200" dirty="0" smtClean="0">
                <a:solidFill>
                  <a:schemeClr val="tx1"/>
                </a:solidFill>
                <a:effectLst/>
                <a:latin typeface="+mn-lt"/>
                <a:ea typeface="+mn-ea"/>
                <a:cs typeface="+mn-cs"/>
              </a:rPr>
              <a:t>A TINÉDZSER LÁNYOK SZÜKSÉGLETEI </a:t>
            </a:r>
            <a:endParaRPr lang="hu-HU" dirty="0" smtClean="0">
              <a:effectLst/>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sym typeface="Wingdings" panose="05000000000000000000" pitchFamily="2" charset="2"/>
              </a:rPr>
              <a:t></a:t>
            </a:r>
            <a:r>
              <a:rPr lang="hu-HU" sz="1200" kern="1200" dirty="0" smtClean="0">
                <a:solidFill>
                  <a:schemeClr val="tx1"/>
                </a:solidFill>
                <a:effectLst/>
                <a:latin typeface="+mn-lt"/>
                <a:ea typeface="+mn-ea"/>
                <a:cs typeface="+mn-cs"/>
              </a:rPr>
              <a:t> </a:t>
            </a:r>
            <a:r>
              <a:rPr lang="hu-HU" sz="1200" b="1" i="1" kern="1200" dirty="0" smtClean="0">
                <a:solidFill>
                  <a:schemeClr val="tx1"/>
                </a:solidFill>
                <a:effectLst/>
                <a:latin typeface="+mn-lt"/>
                <a:ea typeface="+mn-ea"/>
                <a:cs typeface="+mn-cs"/>
              </a:rPr>
              <a:t>Mielőtt azonban áttérnénk a tini lányok tipikus gondolatairól, életükben végbemenő változásokról a szükségleteikre, fordítsunk egy percet az eddig felismert szükségletek listába vételére. Használjuk a „Mire van szükségük a mai tinédzsereknek?“ című, 2. sz. jegyzetet! Először egyénileg készítsünk listát, majd egészítsük ki egymásét a csoportban!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755F6F-CACA-4919-99D1-9647165E3EF5}" type="slidenum">
              <a:rPr lang="en-US" smtClean="0"/>
              <a:pPr/>
              <a:t>8</a:t>
            </a:fld>
            <a:endParaRPr lang="en-US"/>
          </a:p>
        </p:txBody>
      </p:sp>
    </p:spTree>
    <p:extLst>
      <p:ext uri="{BB962C8B-B14F-4D97-AF65-F5344CB8AC3E}">
        <p14:creationId xmlns:p14="http://schemas.microsoft.com/office/powerpoint/2010/main" val="102620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23850"/>
            <a:ext cx="2286000" cy="1714500"/>
          </a:xfrm>
        </p:spPr>
      </p:sp>
      <p:sp>
        <p:nvSpPr>
          <p:cNvPr id="3" name="Notes Placeholder 2"/>
          <p:cNvSpPr>
            <a:spLocks noGrp="1"/>
          </p:cNvSpPr>
          <p:nvPr>
            <p:ph type="body" idx="1"/>
          </p:nvPr>
        </p:nvSpPr>
        <p:spPr>
          <a:xfrm>
            <a:off x="685800" y="2123728"/>
            <a:ext cx="5486400" cy="6190456"/>
          </a:xfrm>
        </p:spPr>
        <p:txBody>
          <a:bodyPr>
            <a:noAutofit/>
          </a:bodyPr>
          <a:lstStyle/>
          <a:p>
            <a:pPr lvl="0"/>
            <a:r>
              <a:rPr lang="hu-HU" sz="1200" b="1" kern="1200" dirty="0" smtClean="0">
                <a:solidFill>
                  <a:schemeClr val="tx1"/>
                </a:solidFill>
                <a:effectLst/>
                <a:latin typeface="+mn-lt"/>
                <a:ea typeface="+mn-ea"/>
                <a:cs typeface="+mn-cs"/>
              </a:rPr>
              <a:t>A. Fizikai szükségletek </a:t>
            </a:r>
            <a:endParaRPr lang="hu-HU" dirty="0" smtClean="0">
              <a:effectLst/>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Mivel a tinédzserek nem tudják irányítani a testükben végbemenő változásokat, oktatásra van szükségük e folyamatok megértéséhez.</a:t>
            </a:r>
            <a:r>
              <a:rPr lang="hu-HU" sz="1200" kern="1200" dirty="0" smtClean="0">
                <a:solidFill>
                  <a:schemeClr val="tx1"/>
                </a:solidFill>
                <a:effectLst/>
                <a:latin typeface="+mn-lt"/>
                <a:ea typeface="+mn-ea"/>
                <a:cs typeface="+mn-cs"/>
              </a:rPr>
              <a:t> Könnyebb a fizikai változásokat bemutató képeket és diagramokat találni, mint olyanokat, melyek pontosan papírra vetik a tinédzserek lélektani változásait! A fiatal nőknek meg kell érteniük, hogy az érzelmi ingadozások normálisak, minden hullámhegyet hullámvölgy követ. A tinédzserekkel végzett munkában a felnőttnek figyelembe kell vennie, hogy a fizikai és a lélektani életkor nem mindig azonos. Az érzelmek igen fontos változói a tízes éveknek, mégis tanítani kell a fiatal lányokat, hogy megértsék, lelki életük hullámzása normális része Isten tervének, a kontrollálatlan érzelmek viszont nem.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Mivel a szexuális témák nagyon érdeklik a tizenéveseket (a fiúkat és a lányokat egyaránt), felnőtt irányítására van szükségük, hogy ne más gyerekektől, zárt ajtók mögött szerezzék be ismereteiket. Nyíltan kell velük beszélgetni a szexuális úton terjedő betegségekről, azok veszélyeiről és arról, hogyan hathatnak ki az egész életükre. Arról is fel kell világosítani őket, hogy a szerelem nem „piszkos” és Istennek, Aki szexuális lényeknek teremtett minket csodálatos terve van az egészséges, a boldog szexuális kapcsolatra a házasságon belül.  Tudniuk kell a fiatal női szívre ható lélektani következményekről, amiket a házasságon kívüli szexuális kapcsolat okoz. Ez az az időszak, amikor a fiatal lányok információkat gyűjtenek a fiúkról, a randizásról, a szerelemről, a kapcsolatokról. Sajnálatos módon sok szülő nem beszélget velük erről és a gyülekezetben sem beszélgetnek velük. A Női Szolgálatok Osztályának megvan a lehetősége, hogy módot találjon a fiatal lányokkal való kapcsolatteremtésre, beszélgetésekre ezekről a témákról. A szemináriumokhoz és csendes napokhoz való segédanyagok, jegyzetek hozzáférhetők. Ezen túlmenően a fiatal lányok felnőtt támogatóinak és mentorainak is van lehetőségük beszélgetéseket kezdeményezni és befolyásolni a tini lányokat. </a:t>
            </a:r>
          </a:p>
          <a:p>
            <a:endParaRPr lang="en-US" dirty="0" smtClean="0"/>
          </a:p>
          <a:p>
            <a:pPr marL="0" indent="0">
              <a:buFont typeface="Arial"/>
              <a:buNone/>
            </a:pPr>
            <a:r>
              <a:rPr lang="hu-HU" b="1" dirty="0" smtClean="0"/>
              <a:t>FELADAT</a:t>
            </a:r>
            <a:r>
              <a:rPr lang="en-US" b="1" dirty="0" smtClean="0"/>
              <a:t>: </a:t>
            </a:r>
            <a:r>
              <a:rPr lang="hu-HU" b="1" noProof="0" dirty="0" smtClean="0"/>
              <a:t>Kis csoportokban beszélgessünk arról, mi milyen gondokkal küzdöttünk tinédzserkorunkban a megjelenésünkkel kapcsolatban!</a:t>
            </a:r>
            <a:endParaRPr lang="hu-HU" noProof="0" dirty="0"/>
          </a:p>
        </p:txBody>
      </p:sp>
      <p:sp>
        <p:nvSpPr>
          <p:cNvPr id="4" name="Slide Number Placeholder 3"/>
          <p:cNvSpPr>
            <a:spLocks noGrp="1"/>
          </p:cNvSpPr>
          <p:nvPr>
            <p:ph type="sldNum" sz="quarter" idx="10"/>
          </p:nvPr>
        </p:nvSpPr>
        <p:spPr/>
        <p:txBody>
          <a:bodyPr/>
          <a:lstStyle/>
          <a:p>
            <a:fld id="{E5755F6F-CACA-4919-99D1-9647165E3EF5}" type="slidenum">
              <a:rPr lang="en-US" smtClean="0"/>
              <a:pPr/>
              <a:t>9</a:t>
            </a:fld>
            <a:endParaRPr lang="en-US"/>
          </a:p>
        </p:txBody>
      </p:sp>
    </p:spTree>
    <p:extLst>
      <p:ext uri="{BB962C8B-B14F-4D97-AF65-F5344CB8AC3E}">
        <p14:creationId xmlns:p14="http://schemas.microsoft.com/office/powerpoint/2010/main" val="4783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36096" y="1772816"/>
            <a:ext cx="3744416" cy="2808312"/>
          </a:xfrm>
        </p:spPr>
        <p:txBody>
          <a:bodyPr>
            <a:noAutofit/>
          </a:bodyPr>
          <a:lstStyle/>
          <a:p>
            <a:pPr>
              <a:lnSpc>
                <a:spcPts val="4500"/>
              </a:lnSpc>
            </a:pPr>
            <a:r>
              <a:rPr lang="hu-HU" sz="4000" b="1" dirty="0" smtClean="0">
                <a:latin typeface="Arial Narrow" panose="020B0606020202030204" pitchFamily="34" charset="0"/>
                <a:ea typeface="Avenir Next" charset="0"/>
                <a:cs typeface="Avenir Next" charset="0"/>
              </a:rPr>
              <a:t>HOGYAN VONJUK BE </a:t>
            </a:r>
            <a:br>
              <a:rPr lang="hu-HU" sz="4000" b="1" dirty="0" smtClean="0">
                <a:latin typeface="Arial Narrow" panose="020B0606020202030204" pitchFamily="34" charset="0"/>
                <a:ea typeface="Avenir Next" charset="0"/>
                <a:cs typeface="Avenir Next" charset="0"/>
              </a:rPr>
            </a:br>
            <a:r>
              <a:rPr lang="hu-HU" sz="2800" b="1" dirty="0" smtClean="0">
                <a:latin typeface="Arial Narrow" panose="020B0606020202030204" pitchFamily="34" charset="0"/>
                <a:ea typeface="Avenir Next" charset="0"/>
                <a:cs typeface="Avenir Next" charset="0"/>
              </a:rPr>
              <a:t>A TINÉDZSEREKET</a:t>
            </a:r>
            <a:r>
              <a:rPr lang="hu-HU" sz="3200" b="1" dirty="0" smtClean="0">
                <a:latin typeface="Arial Narrow" panose="020B0606020202030204" pitchFamily="34" charset="0"/>
                <a:ea typeface="Avenir Next" charset="0"/>
                <a:cs typeface="Avenir Next" charset="0"/>
              </a:rPr>
              <a:t>?</a:t>
            </a:r>
            <a:endParaRPr lang="en-US" sz="3200" b="1" dirty="0">
              <a:latin typeface="Arial Narrow" panose="020B0606020202030204" pitchFamily="34" charset="0"/>
              <a:ea typeface="Avenir Next" charset="0"/>
              <a:cs typeface="Avenir Next" charset="0"/>
            </a:endParaRPr>
          </a:p>
        </p:txBody>
      </p:sp>
      <p:sp>
        <p:nvSpPr>
          <p:cNvPr id="5" name="Title 1"/>
          <p:cNvSpPr txBox="1">
            <a:spLocks/>
          </p:cNvSpPr>
          <p:nvPr/>
        </p:nvSpPr>
        <p:spPr>
          <a:xfrm>
            <a:off x="6300192" y="5301208"/>
            <a:ext cx="2565866"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u-HU" sz="1400" b="1" dirty="0" smtClean="0">
                <a:solidFill>
                  <a:srgbClr val="7030A0"/>
                </a:solidFill>
                <a:latin typeface="Arial Narrow" panose="020B0606020202030204" pitchFamily="34" charset="0"/>
                <a:ea typeface="Avenir Next" charset="0"/>
                <a:cs typeface="Avenir Next" charset="0"/>
              </a:rPr>
              <a:t>KÉSZÍTETTE: </a:t>
            </a:r>
            <a:r>
              <a:rPr lang="pt-BR" sz="1400" b="1" dirty="0" smtClean="0">
                <a:solidFill>
                  <a:srgbClr val="7030A0"/>
                </a:solidFill>
                <a:latin typeface="Arial Narrow" panose="020B0606020202030204" pitchFamily="34" charset="0"/>
                <a:ea typeface="Avenir Next" charset="0"/>
                <a:cs typeface="Avenir Next" charset="0"/>
              </a:rPr>
              <a:t>TAMYRA HORST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 i="0" u="none" strike="noStrike" kern="1200" cap="none" spc="50" normalizeH="0" baseline="0" noProof="0" dirty="0">
              <a:ln w="13500">
                <a:solidFill>
                  <a:schemeClr val="accent1">
                    <a:shade val="2500"/>
                    <a:alpha val="6500"/>
                  </a:schemeClr>
                </a:solidFill>
                <a:prstDash val="solid"/>
              </a:ln>
              <a:uLnTx/>
              <a:uFillTx/>
              <a:latin typeface="Avenir Next" charset="0"/>
              <a:ea typeface="Avenir Next" charset="0"/>
              <a:cs typeface="Avenir Next" charset="0"/>
            </a:endParaRPr>
          </a:p>
        </p:txBody>
      </p:sp>
      <p:sp>
        <p:nvSpPr>
          <p:cNvPr id="6" name="Title 1"/>
          <p:cNvSpPr txBox="1">
            <a:spLocks/>
          </p:cNvSpPr>
          <p:nvPr/>
        </p:nvSpPr>
        <p:spPr>
          <a:xfrm>
            <a:off x="5868144" y="0"/>
            <a:ext cx="2978025" cy="19888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u-HU" sz="2300" spc="300" dirty="0" smtClean="0">
                <a:solidFill>
                  <a:schemeClr val="accent2">
                    <a:lumMod val="75000"/>
                  </a:schemeClr>
                </a:solidFill>
                <a:latin typeface="Palatino Linotype" charset="0"/>
                <a:ea typeface="Palatino Linotype" charset="0"/>
                <a:cs typeface="Palatino Linotype" charset="0"/>
              </a:rPr>
              <a:t>NŐI SZOLGÁLATOK OSZTÁLYA </a:t>
            </a:r>
            <a:endParaRPr lang="en-US" sz="2300" spc="300" dirty="0">
              <a:solidFill>
                <a:schemeClr val="accent2">
                  <a:lumMod val="75000"/>
                </a:schemeClr>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88918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427984" y="632877"/>
            <a:ext cx="4392487" cy="4031873"/>
          </a:xfrm>
          <a:prstGeom prst="rect">
            <a:avLst/>
          </a:prstGeom>
        </p:spPr>
        <p:txBody>
          <a:bodyPr wrap="square">
            <a:spAutoFit/>
          </a:bodyPr>
          <a:lstStyle/>
          <a:p>
            <a:pPr lvl="0" algn="ctr"/>
            <a:r>
              <a:rPr lang="hu-HU" sz="3200" dirty="0"/>
              <a:t>A fiatal lányok gyakran </a:t>
            </a:r>
            <a:r>
              <a:rPr lang="hu-HU" sz="3200" dirty="0" smtClean="0"/>
              <a:t>elégedetlenek külsejükkel, mert </a:t>
            </a:r>
            <a:r>
              <a:rPr lang="hu-HU" sz="3200" dirty="0"/>
              <a:t>a magazinborítókon, az interneten, a TV-ben, vagy a moziban látott nőalakokhoz hasonlítgatják magukat. </a:t>
            </a:r>
            <a:endParaRPr lang="hu-HU" sz="3200" dirty="0">
              <a:ln>
                <a:solidFill>
                  <a:schemeClr val="bg1"/>
                </a:solidFill>
              </a:ln>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69801">
            <a:off x="487311" y="1104597"/>
            <a:ext cx="3439352" cy="3580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682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827584" y="1412776"/>
            <a:ext cx="7691001" cy="4228850"/>
          </a:xfrm>
          <a:prstGeom prst="rect">
            <a:avLst/>
          </a:prstGeom>
        </p:spPr>
        <p:txBody>
          <a:bodyPr wrap="square">
            <a:spAutoFit/>
          </a:bodyPr>
          <a:lstStyle/>
          <a:p>
            <a:pPr algn="ctr">
              <a:lnSpc>
                <a:spcPct val="120000"/>
              </a:lnSpc>
            </a:pPr>
            <a:r>
              <a:rPr lang="hu-HU" sz="3200" dirty="0" smtClean="0"/>
              <a:t>Arra buzdítsuk a fiatal nőket, hogy a királyi család tagjának tekintsék magukat. Húzzák ki magukat és úgy járjanak, viselkedjenek, mint a Király leányai! Végül is a mennyei Király gyermekei! </a:t>
            </a:r>
            <a:r>
              <a:rPr lang="hu-HU" sz="3200" b="1" i="1" dirty="0" smtClean="0">
                <a:solidFill>
                  <a:srgbClr val="FF0000"/>
                </a:solidFill>
              </a:rPr>
              <a:t>„Királyok leányai a te ékességeid” (Zsolt 45:10)</a:t>
            </a:r>
          </a:p>
          <a:p>
            <a:pPr algn="ctr">
              <a:lnSpc>
                <a:spcPct val="120000"/>
              </a:lnSpc>
            </a:pPr>
            <a:endParaRPr lang="en-US" sz="3200" dirty="0"/>
          </a:p>
        </p:txBody>
      </p:sp>
    </p:spTree>
    <p:extLst>
      <p:ext uri="{BB962C8B-B14F-4D97-AF65-F5344CB8AC3E}">
        <p14:creationId xmlns:p14="http://schemas.microsoft.com/office/powerpoint/2010/main" val="1560682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0072" y="2477055"/>
            <a:ext cx="4104457" cy="4552345"/>
          </a:xfrm>
          <a:prstGeom prst="snip2SameRect">
            <a:avLst/>
          </a:prstGeom>
        </p:spPr>
      </p:pic>
      <p:sp>
        <p:nvSpPr>
          <p:cNvPr id="13" name="Rectangle 12"/>
          <p:cNvSpPr/>
          <p:nvPr/>
        </p:nvSpPr>
        <p:spPr>
          <a:xfrm>
            <a:off x="0" y="970890"/>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B. </a:t>
            </a:r>
            <a:r>
              <a:rPr lang="hu-HU" sz="3600" b="1" dirty="0" smtClean="0">
                <a:solidFill>
                  <a:schemeClr val="bg1"/>
                </a:solidFill>
                <a:latin typeface="Avenir Next" charset="0"/>
                <a:ea typeface="Avenir Next" charset="0"/>
                <a:cs typeface="Avenir Next" charset="0"/>
              </a:rPr>
              <a:t>SZEMÉLYISÉGBELI ÉS VISELKEDÉSBELI SZÜKSÉGLETEK</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755576" y="2636912"/>
            <a:ext cx="4824536" cy="4031873"/>
          </a:xfrm>
          <a:prstGeom prst="rect">
            <a:avLst/>
          </a:prstGeom>
        </p:spPr>
        <p:txBody>
          <a:bodyPr wrap="square">
            <a:spAutoFit/>
          </a:bodyPr>
          <a:lstStyle/>
          <a:p>
            <a:pPr lvl="0" algn="ctr"/>
            <a:r>
              <a:rPr lang="hu-HU" sz="3200" dirty="0"/>
              <a:t>Különösen tizenéves korban vagyunk hajlamosak másokhoz hasonlítgatni magunkat. Ez hozzájárul </a:t>
            </a:r>
            <a:r>
              <a:rPr lang="hu-HU" sz="3200" dirty="0" smtClean="0"/>
              <a:t>         a </a:t>
            </a:r>
            <a:r>
              <a:rPr lang="hu-HU" sz="3200" dirty="0"/>
              <a:t>kisebbségi komplexus kialakulásához, amivel </a:t>
            </a:r>
            <a:r>
              <a:rPr lang="hu-HU" sz="3200" dirty="0" smtClean="0"/>
              <a:t>            a </a:t>
            </a:r>
            <a:r>
              <a:rPr lang="hu-HU" sz="3200" dirty="0"/>
              <a:t>tinédzserek gyakran küszködnek. </a:t>
            </a:r>
            <a:endParaRPr lang="hu-HU"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457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4932041" y="1047000"/>
            <a:ext cx="3672408" cy="5016758"/>
          </a:xfrm>
          <a:prstGeom prst="rect">
            <a:avLst/>
          </a:prstGeom>
        </p:spPr>
        <p:txBody>
          <a:bodyPr wrap="square">
            <a:spAutoFit/>
          </a:bodyPr>
          <a:lstStyle/>
          <a:p>
            <a:pPr lvl="0" algn="ctr"/>
            <a:r>
              <a:rPr lang="hu-HU" sz="3200" dirty="0">
                <a:ln w="12700">
                  <a:noFill/>
                  <a:prstDash val="solid"/>
                </a:ln>
              </a:rPr>
              <a:t>Olvassuk fel hangosan a szépséges igeverseket a 139. Zsoltárból! Készítsünk listát az igazságokról, amiket mindnyájunkról kijelent! </a:t>
            </a:r>
          </a:p>
          <a:p>
            <a:pPr lvl="0" algn="ctr"/>
            <a:endParaRPr lang="hu-HU" sz="3200" dirty="0">
              <a:ln w="12700">
                <a:noFill/>
                <a:prstDash val="solid"/>
              </a:ln>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119154">
            <a:off x="647663" y="1087943"/>
            <a:ext cx="3876414"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145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055638"/>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C. </a:t>
            </a:r>
            <a:r>
              <a:rPr lang="hu-HU" sz="3200" b="1" dirty="0" smtClean="0">
                <a:solidFill>
                  <a:schemeClr val="bg1"/>
                </a:solidFill>
                <a:latin typeface="Avenir Next" charset="0"/>
                <a:ea typeface="Avenir Next" charset="0"/>
                <a:cs typeface="Avenir Next" charset="0"/>
              </a:rPr>
              <a:t>NAGYOBB FELELŐSSÉG </a:t>
            </a:r>
            <a:r>
              <a:rPr lang="hu-HU" sz="3200" b="1" dirty="0" smtClean="0">
                <a:solidFill>
                  <a:schemeClr val="bg1"/>
                </a:solidFill>
                <a:latin typeface="Avenir Next" charset="0"/>
                <a:ea typeface="Avenir Next" charset="0"/>
                <a:cs typeface="Avenir Next" charset="0"/>
              </a:rPr>
              <a:t>                                     A </a:t>
            </a:r>
            <a:r>
              <a:rPr lang="hu-HU" sz="3200" b="1" dirty="0" smtClean="0">
                <a:solidFill>
                  <a:schemeClr val="bg1"/>
                </a:solidFill>
                <a:latin typeface="Avenir Next" charset="0"/>
                <a:ea typeface="Avenir Next" charset="0"/>
                <a:cs typeface="Avenir Next" charset="0"/>
              </a:rPr>
              <a:t>GYÜLEKEZETBEN  </a:t>
            </a:r>
            <a:endParaRPr lang="hu-HU" sz="32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3140" y="2708946"/>
            <a:ext cx="5395444" cy="4149028"/>
          </a:xfrm>
          <a:prstGeom prst="rect">
            <a:avLst/>
          </a:prstGeom>
        </p:spPr>
      </p:pic>
      <p:sp>
        <p:nvSpPr>
          <p:cNvPr id="3" name="Retângulo 2"/>
          <p:cNvSpPr/>
          <p:nvPr/>
        </p:nvSpPr>
        <p:spPr>
          <a:xfrm>
            <a:off x="251520" y="2983592"/>
            <a:ext cx="4608512" cy="3108543"/>
          </a:xfrm>
          <a:prstGeom prst="rect">
            <a:avLst/>
          </a:prstGeom>
        </p:spPr>
        <p:txBody>
          <a:bodyPr wrap="square">
            <a:spAutoFit/>
          </a:bodyPr>
          <a:lstStyle/>
          <a:p>
            <a:pPr lvl="0" algn="ctr"/>
            <a:r>
              <a:rPr lang="hu-HU" sz="2800" dirty="0"/>
              <a:t>Önbecsülésük kialakulásához </a:t>
            </a:r>
            <a:r>
              <a:rPr lang="hu-HU" sz="2800" dirty="0" smtClean="0"/>
              <a:t> a </a:t>
            </a:r>
            <a:r>
              <a:rPr lang="hu-HU" sz="2800" dirty="0"/>
              <a:t>fiataloknak olyan feladatokra van szükségük, melyekben jól érzik magukat, és sikeresek. Adjunk nekik olyan felelősségteljes munkát, amit sikeresen el tudnak végezni! </a:t>
            </a:r>
            <a:endParaRPr lang="hu-HU" sz="28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474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07504"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D. </a:t>
            </a:r>
            <a:r>
              <a:rPr lang="hu-HU" sz="3600" b="1" dirty="0" smtClean="0">
                <a:solidFill>
                  <a:schemeClr val="bg1"/>
                </a:solidFill>
                <a:latin typeface="Avenir Next" charset="0"/>
                <a:ea typeface="Avenir Next" charset="0"/>
                <a:cs typeface="Avenir Next" charset="0"/>
              </a:rPr>
              <a:t>PÁLYAVÁLASZTÁS</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3475538" y="2946081"/>
            <a:ext cx="5416942" cy="3160224"/>
          </a:xfrm>
          <a:prstGeom prst="rect">
            <a:avLst/>
          </a:prstGeom>
        </p:spPr>
        <p:txBody>
          <a:bodyPr wrap="square">
            <a:spAutoFit/>
          </a:bodyPr>
          <a:lstStyle/>
          <a:p>
            <a:pPr lvl="0" algn="ctr">
              <a:lnSpc>
                <a:spcPct val="120000"/>
              </a:lnSpc>
            </a:pPr>
            <a:r>
              <a:rPr lang="hu-HU" sz="2800" dirty="0"/>
              <a:t>A tizenéves kor legfontosabb döntése a pályaválasztás. Töprengés közben számba kell venniük személyiségük erősségeit, természetes tehetségüket, képességeiket és érdeklődésüket.</a:t>
            </a:r>
            <a:endParaRPr lang="hu-HU" sz="2800" dirty="0">
              <a:ln>
                <a:solidFill>
                  <a:schemeClr val="bg1"/>
                </a:solidFill>
              </a:ln>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53553" y="2420888"/>
            <a:ext cx="2955169" cy="4437112"/>
          </a:xfrm>
          <a:prstGeom prst="snip2SameRect">
            <a:avLst/>
          </a:prstGeom>
        </p:spPr>
      </p:pic>
    </p:spTree>
    <p:extLst>
      <p:ext uri="{BB962C8B-B14F-4D97-AF65-F5344CB8AC3E}">
        <p14:creationId xmlns:p14="http://schemas.microsoft.com/office/powerpoint/2010/main" val="3631418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E. </a:t>
            </a:r>
            <a:r>
              <a:rPr lang="hu-HU" sz="3600" b="1" dirty="0" smtClean="0">
                <a:solidFill>
                  <a:schemeClr val="bg1"/>
                </a:solidFill>
                <a:latin typeface="Avenir Next" charset="0"/>
                <a:ea typeface="Avenir Next" charset="0"/>
                <a:cs typeface="Avenir Next" charset="0"/>
              </a:rPr>
              <a:t>TÁRSADALMI SZÜKSÉGLETEK</a:t>
            </a:r>
            <a:endParaRPr lang="hu-HU"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645024"/>
            <a:ext cx="9144000" cy="4259296"/>
          </a:xfrm>
          <a:prstGeom prst="rect">
            <a:avLst/>
          </a:prstGeom>
        </p:spPr>
      </p:pic>
      <p:sp>
        <p:nvSpPr>
          <p:cNvPr id="3" name="Retângulo 2"/>
          <p:cNvSpPr/>
          <p:nvPr/>
        </p:nvSpPr>
        <p:spPr>
          <a:xfrm>
            <a:off x="683568" y="2420888"/>
            <a:ext cx="8064896" cy="1717393"/>
          </a:xfrm>
          <a:prstGeom prst="rect">
            <a:avLst/>
          </a:prstGeom>
        </p:spPr>
        <p:txBody>
          <a:bodyPr wrap="square">
            <a:spAutoFit/>
          </a:bodyPr>
          <a:lstStyle/>
          <a:p>
            <a:pPr lvl="0" algn="ctr">
              <a:lnSpc>
                <a:spcPct val="110000"/>
              </a:lnSpc>
            </a:pPr>
            <a:r>
              <a:rPr lang="hu-HU" sz="3200" dirty="0" smtClean="0"/>
              <a:t>A </a:t>
            </a:r>
            <a:r>
              <a:rPr lang="hu-HU" sz="3200" dirty="0"/>
              <a:t>tinédzsereknek bátorító, elfogadó, támogató és gondoskodó barátságra van szükségük. Valódi, értékes </a:t>
            </a:r>
            <a:r>
              <a:rPr lang="hu-HU" sz="3200" dirty="0" smtClean="0"/>
              <a:t>barátok kellenek nekik. </a:t>
            </a:r>
            <a:endParaRPr lang="hu-HU"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654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11685" y="1124744"/>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1. </a:t>
            </a:r>
            <a:r>
              <a:rPr lang="hu-HU" sz="3200" b="1" dirty="0" smtClean="0">
                <a:solidFill>
                  <a:schemeClr val="bg1"/>
                </a:solidFill>
                <a:latin typeface="Avenir Next" charset="0"/>
                <a:ea typeface="Avenir Next" charset="0"/>
                <a:cs typeface="Avenir Next" charset="0"/>
              </a:rPr>
              <a:t>BEVONÁSUK A </a:t>
            </a:r>
            <a:r>
              <a:rPr lang="hu-HU" sz="3200" b="1" dirty="0" smtClean="0">
                <a:solidFill>
                  <a:schemeClr val="bg1"/>
                </a:solidFill>
                <a:latin typeface="Avenir Next" charset="0"/>
                <a:ea typeface="Avenir Next" charset="0"/>
                <a:cs typeface="Avenir Next" charset="0"/>
              </a:rPr>
              <a:t>GYÜLEKEZETBEN </a:t>
            </a:r>
            <a:endParaRPr lang="hu-HU" sz="3200" dirty="0">
              <a:solidFill>
                <a:schemeClr val="bg1"/>
              </a:solidFill>
              <a:latin typeface="Avenir Next" charset="0"/>
              <a:ea typeface="Avenir Next" charset="0"/>
              <a:cs typeface="Avenir Next" charset="0"/>
            </a:endParaRPr>
          </a:p>
        </p:txBody>
      </p:sp>
      <p:sp>
        <p:nvSpPr>
          <p:cNvPr id="3" name="Retângulo 2"/>
          <p:cNvSpPr/>
          <p:nvPr/>
        </p:nvSpPr>
        <p:spPr>
          <a:xfrm>
            <a:off x="962922" y="2708920"/>
            <a:ext cx="7641526" cy="3410164"/>
          </a:xfrm>
          <a:prstGeom prst="rect">
            <a:avLst/>
          </a:prstGeom>
        </p:spPr>
        <p:txBody>
          <a:bodyPr wrap="square">
            <a:spAutoFit/>
          </a:bodyPr>
          <a:lstStyle/>
          <a:p>
            <a:pPr lvl="0">
              <a:lnSpc>
                <a:spcPct val="110000"/>
              </a:lnSpc>
            </a:pPr>
            <a:r>
              <a:rPr lang="hu-HU" sz="2800" dirty="0"/>
              <a:t>  Minden fiatalnak szüksége van az elfogadás, </a:t>
            </a:r>
            <a:r>
              <a:rPr lang="hu-HU" sz="2800" dirty="0" smtClean="0"/>
              <a:t>               a </a:t>
            </a:r>
            <a:r>
              <a:rPr lang="hu-HU" sz="2800" dirty="0"/>
              <a:t>valahová tartozás és a megerősítés érzésére.  Ez lehetőséget ad nekik a részvételre és vezetésre. </a:t>
            </a:r>
            <a:endParaRPr lang="hu-HU" sz="2800" dirty="0" smtClean="0"/>
          </a:p>
          <a:p>
            <a:pPr marL="457200" lvl="0" indent="-457200">
              <a:lnSpc>
                <a:spcPct val="110000"/>
              </a:lnSpc>
              <a:buFont typeface="Arial" charset="0"/>
              <a:buChar char="•"/>
            </a:pPr>
            <a:r>
              <a:rPr lang="hu-HU" sz="2800" dirty="0" smtClean="0"/>
              <a:t>Magukénak kell érezniük az ügyet. </a:t>
            </a:r>
          </a:p>
          <a:p>
            <a:pPr marL="457200" lvl="0" indent="-457200">
              <a:lnSpc>
                <a:spcPct val="110000"/>
              </a:lnSpc>
              <a:buFont typeface="Arial" charset="0"/>
              <a:buChar char="•"/>
            </a:pPr>
            <a:r>
              <a:rPr lang="hu-HU" sz="2800" dirty="0" smtClean="0"/>
              <a:t>Fontosnak és szükségesnek kell érezniük magukat. </a:t>
            </a:r>
          </a:p>
          <a:p>
            <a:pPr marL="457200" lvl="0" indent="-457200">
              <a:lnSpc>
                <a:spcPct val="110000"/>
              </a:lnSpc>
              <a:buFont typeface="Arial" charset="0"/>
              <a:buChar char="•"/>
            </a:pPr>
            <a:r>
              <a:rPr lang="hu-HU" sz="2800" dirty="0" smtClean="0"/>
              <a:t>A gyülekezet ideális környezetet teremt ehhez.</a:t>
            </a:r>
            <a:endParaRPr lang="hu-HU" sz="28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252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683568" y="1196752"/>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2. </a:t>
            </a:r>
            <a:r>
              <a:rPr lang="hu-HU" sz="3600" b="1" dirty="0" smtClean="0">
                <a:solidFill>
                  <a:schemeClr val="bg1"/>
                </a:solidFill>
                <a:latin typeface="Avenir Next" charset="0"/>
                <a:ea typeface="Avenir Next" charset="0"/>
                <a:cs typeface="Avenir Next" charset="0"/>
              </a:rPr>
              <a:t>KAPCSOLATTEREMTÉS </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539552" y="2348880"/>
            <a:ext cx="5760640" cy="4401205"/>
          </a:xfrm>
          <a:prstGeom prst="rect">
            <a:avLst/>
          </a:prstGeom>
        </p:spPr>
        <p:txBody>
          <a:bodyPr wrap="square">
            <a:spAutoFit/>
          </a:bodyPr>
          <a:lstStyle/>
          <a:p>
            <a:r>
              <a:rPr lang="hu-HU" sz="2800" dirty="0"/>
              <a:t>A fiatalok bevonásához és képzéséhez vezető első lépés, hogy kapcsolatba kerüljünk velük. </a:t>
            </a:r>
            <a:endParaRPr lang="hu-HU" sz="2800" dirty="0" smtClean="0"/>
          </a:p>
          <a:p>
            <a:pPr marL="457200" indent="-457200">
              <a:buFont typeface="Arial" panose="020B0604020202020204" pitchFamily="34" charset="0"/>
              <a:buChar char="•"/>
            </a:pPr>
            <a:r>
              <a:rPr lang="hu-HU" sz="2800" dirty="0" smtClean="0"/>
              <a:t>Ismerjük meg őket!</a:t>
            </a:r>
          </a:p>
          <a:p>
            <a:pPr marL="457200" indent="-457200">
              <a:buFont typeface="Arial" panose="020B0604020202020204" pitchFamily="34" charset="0"/>
              <a:buChar char="•"/>
            </a:pPr>
            <a:r>
              <a:rPr lang="hu-HU" sz="2800" dirty="0" smtClean="0"/>
              <a:t>Teremtsünk lehetőségeket a fiatalokkal való közös tevékenységekre, munkára!</a:t>
            </a:r>
          </a:p>
          <a:p>
            <a:pPr marL="457200" indent="-457200">
              <a:buFont typeface="Arial" charset="0"/>
              <a:buChar char="•"/>
            </a:pPr>
            <a:r>
              <a:rPr lang="hu-HU" sz="2800" dirty="0" smtClean="0"/>
              <a:t>Tudjuk meg, minek örülnek, miért lelkesednek!</a:t>
            </a:r>
          </a:p>
          <a:p>
            <a:pPr marL="457200" indent="-457200">
              <a:buFont typeface="Arial" charset="0"/>
              <a:buChar char="•"/>
            </a:pPr>
            <a:r>
              <a:rPr lang="hu-HU" sz="2800" dirty="0" smtClean="0"/>
              <a:t>Majd erre az ismeretre építsünk!</a:t>
            </a:r>
            <a:endParaRPr lang="hu-HU" sz="2800"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0232" y="2571328"/>
            <a:ext cx="2088232"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73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67544" y="128869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3. </a:t>
            </a:r>
            <a:r>
              <a:rPr lang="hu-HU" sz="3600" b="1" dirty="0" smtClean="0">
                <a:solidFill>
                  <a:schemeClr val="bg1"/>
                </a:solidFill>
                <a:latin typeface="Avenir Next" charset="0"/>
                <a:ea typeface="Avenir Next" charset="0"/>
                <a:cs typeface="Avenir Next" charset="0"/>
              </a:rPr>
              <a:t>LAZÍTSUNK A GYEPLŐN! </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683568" y="2634463"/>
            <a:ext cx="4536504" cy="3711785"/>
          </a:xfrm>
          <a:prstGeom prst="rect">
            <a:avLst/>
          </a:prstGeom>
        </p:spPr>
        <p:txBody>
          <a:bodyPr wrap="square">
            <a:spAutoFit/>
          </a:bodyPr>
          <a:lstStyle/>
          <a:p>
            <a:pPr>
              <a:lnSpc>
                <a:spcPct val="120000"/>
              </a:lnSpc>
            </a:pPr>
            <a:r>
              <a:rPr lang="hu-HU" sz="2800" dirty="0" smtClean="0"/>
              <a:t>A </a:t>
            </a:r>
            <a:r>
              <a:rPr lang="hu-HU" sz="2800" dirty="0"/>
              <a:t>szülők és tinik közötti konfliktusok forrása az ellenőrzés problémája</a:t>
            </a:r>
            <a:r>
              <a:rPr lang="hu-HU" sz="2800" dirty="0" smtClean="0"/>
              <a:t>.</a:t>
            </a:r>
          </a:p>
          <a:p>
            <a:pPr>
              <a:lnSpc>
                <a:spcPct val="120000"/>
              </a:lnSpc>
            </a:pPr>
            <a:r>
              <a:rPr lang="hu-HU" sz="2800" dirty="0" smtClean="0"/>
              <a:t> </a:t>
            </a:r>
            <a:r>
              <a:rPr lang="hu-HU" sz="2800" dirty="0"/>
              <a:t>A szülőknek bölcsességre van szükségük felismerni, melyik csatározásba menjenek bele és melyikbe </a:t>
            </a:r>
            <a:r>
              <a:rPr lang="hu-HU" sz="2800" dirty="0" smtClean="0"/>
              <a:t>ne.</a:t>
            </a:r>
            <a:endParaRPr lang="hu-HU" sz="1200" dirty="0" smtClean="0"/>
          </a:p>
        </p:txBody>
      </p:sp>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8104" y="2795983"/>
            <a:ext cx="3363723" cy="3732634"/>
          </a:xfrm>
          <a:prstGeom prst="rect">
            <a:avLst/>
          </a:prstGeom>
        </p:spPr>
      </p:pic>
    </p:spTree>
    <p:extLst>
      <p:ext uri="{BB962C8B-B14F-4D97-AF65-F5344CB8AC3E}">
        <p14:creationId xmlns:p14="http://schemas.microsoft.com/office/powerpoint/2010/main" val="115624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79512" y="116632"/>
            <a:ext cx="8352928" cy="3970318"/>
          </a:xfrm>
          <a:prstGeom prst="rect">
            <a:avLst/>
          </a:prstGeom>
        </p:spPr>
        <p:txBody>
          <a:bodyPr wrap="square">
            <a:spAutoFit/>
          </a:bodyPr>
          <a:lstStyle/>
          <a:p>
            <a:pPr>
              <a:lnSpc>
                <a:spcPct val="150000"/>
              </a:lnSpc>
            </a:pPr>
            <a:r>
              <a:rPr lang="hu-HU" sz="2800" dirty="0" smtClean="0"/>
              <a:t>A csoport segítségével </a:t>
            </a:r>
            <a:r>
              <a:rPr lang="en-US" sz="2800" dirty="0" smtClean="0"/>
              <a:t>—</a:t>
            </a:r>
          </a:p>
          <a:p>
            <a:pPr marL="457200" indent="-457200">
              <a:lnSpc>
                <a:spcPct val="150000"/>
              </a:lnSpc>
              <a:buFont typeface="Arial" charset="0"/>
              <a:buChar char="•"/>
            </a:pPr>
            <a:r>
              <a:rPr lang="hu-HU" sz="2800" dirty="0" smtClean="0"/>
              <a:t>készítsünk listát arról, miben változtak a tizenévesek az elmúlt egy-két évtized során </a:t>
            </a:r>
          </a:p>
          <a:p>
            <a:pPr marL="457200" indent="-457200">
              <a:lnSpc>
                <a:spcPct val="150000"/>
              </a:lnSpc>
              <a:buFont typeface="Arial" charset="0"/>
              <a:buChar char="•"/>
            </a:pPr>
            <a:r>
              <a:rPr lang="hu-HU" sz="2800" dirty="0" smtClean="0"/>
              <a:t>készítsünk listát azokról a dolgokról, amikkel a tinik mindig is szembesültek, és nem változtak (bár talán felerősödtek mára)</a:t>
            </a:r>
            <a:endParaRPr lang="hu-HU" sz="28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4128" y="3933056"/>
            <a:ext cx="2327560" cy="223224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7050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4. </a:t>
            </a:r>
            <a:r>
              <a:rPr lang="hu-HU" sz="3600" b="1" dirty="0" smtClean="0">
                <a:solidFill>
                  <a:schemeClr val="bg1"/>
                </a:solidFill>
                <a:latin typeface="Avenir Next" charset="0"/>
                <a:ea typeface="Avenir Next" charset="0"/>
                <a:cs typeface="Avenir Next" charset="0"/>
              </a:rPr>
              <a:t>BESZÉLGETÉS A </a:t>
            </a:r>
            <a:r>
              <a:rPr lang="hu-HU" sz="3600" b="1" dirty="0" smtClean="0">
                <a:solidFill>
                  <a:schemeClr val="bg1"/>
                </a:solidFill>
                <a:latin typeface="Avenir Next" charset="0"/>
                <a:ea typeface="Avenir Next" charset="0"/>
                <a:cs typeface="Avenir Next" charset="0"/>
              </a:rPr>
              <a:t>SZERELEMRŐL</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755576" y="2924944"/>
            <a:ext cx="7992888" cy="3194721"/>
          </a:xfrm>
          <a:prstGeom prst="rect">
            <a:avLst/>
          </a:prstGeom>
        </p:spPr>
        <p:txBody>
          <a:bodyPr wrap="square">
            <a:spAutoFit/>
          </a:bodyPr>
          <a:lstStyle/>
          <a:p>
            <a:pPr algn="ctr">
              <a:lnSpc>
                <a:spcPct val="120000"/>
              </a:lnSpc>
            </a:pPr>
            <a:r>
              <a:rPr lang="hu-HU" sz="2800" dirty="0" smtClean="0"/>
              <a:t>Mivel </a:t>
            </a:r>
            <a:r>
              <a:rPr lang="hu-HU" sz="2800" dirty="0"/>
              <a:t>a fiúkkal való kapcsolat nagyon fontos része </a:t>
            </a:r>
            <a:r>
              <a:rPr lang="hu-HU" sz="2800" dirty="0" smtClean="0"/>
              <a:t>      a </a:t>
            </a:r>
            <a:r>
              <a:rPr lang="hu-HU" sz="2800" dirty="0"/>
              <a:t>fiatal lányok érdeklődésének, szükségük van olyan felnőttekre, akik hajlandók ilyen témákról beszélgetni velük. A </a:t>
            </a:r>
            <a:r>
              <a:rPr lang="hu-HU" sz="2800" dirty="0" smtClean="0"/>
              <a:t>szerelemről </a:t>
            </a:r>
            <a:r>
              <a:rPr lang="hu-HU" sz="2800" dirty="0"/>
              <a:t>és a házasságról szóló egyenes beszédhez olyan érettség kell, amivel tizenéves korban még nem rendelkezünk. </a:t>
            </a:r>
          </a:p>
        </p:txBody>
      </p:sp>
    </p:spTree>
    <p:extLst>
      <p:ext uri="{BB962C8B-B14F-4D97-AF65-F5344CB8AC3E}">
        <p14:creationId xmlns:p14="http://schemas.microsoft.com/office/powerpoint/2010/main" val="1168637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24544"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A „KRITIKUS” ÉVTIZED</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539552" y="2924944"/>
            <a:ext cx="8064896" cy="3539430"/>
          </a:xfrm>
          <a:prstGeom prst="rect">
            <a:avLst/>
          </a:prstGeom>
        </p:spPr>
        <p:txBody>
          <a:bodyPr wrap="square">
            <a:spAutoFit/>
          </a:bodyPr>
          <a:lstStyle/>
          <a:p>
            <a:pPr algn="ctr"/>
            <a:r>
              <a:rPr lang="hu-HU" sz="3200" dirty="0" smtClean="0">
                <a:latin typeface="+mj-lt"/>
              </a:rPr>
              <a:t>A </a:t>
            </a:r>
            <a:r>
              <a:rPr lang="hu-HU" sz="3200" dirty="0" smtClean="0">
                <a:latin typeface="+mj-lt"/>
              </a:rPr>
              <a:t>16–26 </a:t>
            </a:r>
            <a:r>
              <a:rPr lang="hu-HU" sz="3200" dirty="0" smtClean="0">
                <a:latin typeface="+mj-lt"/>
              </a:rPr>
              <a:t>éves kor közötti időszakot </a:t>
            </a:r>
          </a:p>
          <a:p>
            <a:pPr algn="ctr"/>
            <a:endParaRPr lang="hu-HU" sz="3200" dirty="0" smtClean="0">
              <a:latin typeface="+mj-lt"/>
            </a:endParaRPr>
          </a:p>
          <a:p>
            <a:pPr algn="ctr"/>
            <a:r>
              <a:rPr lang="hu-HU" sz="3200" b="1" dirty="0" smtClean="0">
                <a:solidFill>
                  <a:srgbClr val="0070C0"/>
                </a:solidFill>
                <a:effectLst>
                  <a:outerShdw blurRad="38100" dist="38100" dir="2700000" algn="tl">
                    <a:srgbClr val="000000">
                      <a:alpha val="43137"/>
                    </a:srgbClr>
                  </a:outerShdw>
                </a:effectLst>
                <a:latin typeface="+mj-lt"/>
              </a:rPr>
              <a:t>„KRITIKUS ÉVTIZED”</a:t>
            </a:r>
            <a:r>
              <a:rPr lang="hu-HU" sz="3200" dirty="0" smtClean="0">
                <a:latin typeface="+mj-lt"/>
              </a:rPr>
              <a:t>-nek nevezik.</a:t>
            </a:r>
          </a:p>
          <a:p>
            <a:pPr algn="ctr"/>
            <a:endParaRPr lang="hu-HU" sz="3200" dirty="0" smtClean="0">
              <a:latin typeface="+mj-lt"/>
            </a:endParaRPr>
          </a:p>
          <a:p>
            <a:pPr algn="ctr"/>
            <a:r>
              <a:rPr lang="hu-HU" sz="3200" dirty="0" smtClean="0">
                <a:latin typeface="+mj-lt"/>
              </a:rPr>
              <a:t>Az ifjú ember ezekben </a:t>
            </a:r>
            <a:r>
              <a:rPr lang="hu-HU" sz="3200" dirty="0">
                <a:latin typeface="+mj-lt"/>
              </a:rPr>
              <a:t>az években válik </a:t>
            </a:r>
            <a:r>
              <a:rPr lang="hu-HU" sz="3200" dirty="0" smtClean="0">
                <a:latin typeface="+mj-lt"/>
              </a:rPr>
              <a:t>                 a </a:t>
            </a:r>
            <a:r>
              <a:rPr lang="hu-HU" sz="3200" dirty="0">
                <a:latin typeface="+mj-lt"/>
              </a:rPr>
              <a:t>szüleinél lakó </a:t>
            </a:r>
            <a:r>
              <a:rPr lang="hu-HU" sz="3200" dirty="0" smtClean="0">
                <a:latin typeface="+mj-lt"/>
              </a:rPr>
              <a:t>fiatalból </a:t>
            </a:r>
            <a:r>
              <a:rPr lang="hu-HU" sz="3200" dirty="0">
                <a:latin typeface="+mj-lt"/>
              </a:rPr>
              <a:t>önmagát </a:t>
            </a:r>
            <a:r>
              <a:rPr lang="hu-HU" sz="3200" dirty="0" smtClean="0">
                <a:latin typeface="+mj-lt"/>
              </a:rPr>
              <a:t>                    eltartani </a:t>
            </a:r>
            <a:r>
              <a:rPr lang="hu-HU" sz="3200" dirty="0">
                <a:latin typeface="+mj-lt"/>
              </a:rPr>
              <a:t>képes felnőtté. </a:t>
            </a:r>
            <a:endParaRPr lang="hu-HU" sz="3200" dirty="0" smtClean="0">
              <a:latin typeface="+mj-lt"/>
            </a:endParaRPr>
          </a:p>
        </p:txBody>
      </p:sp>
    </p:spTree>
    <p:extLst>
      <p:ext uri="{BB962C8B-B14F-4D97-AF65-F5344CB8AC3E}">
        <p14:creationId xmlns:p14="http://schemas.microsoft.com/office/powerpoint/2010/main" val="1168637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48" y="2276349"/>
            <a:ext cx="4361904" cy="4581651"/>
          </a:xfrm>
          <a:prstGeom prst="snip2SameRect">
            <a:avLst/>
          </a:prstGeom>
        </p:spPr>
      </p:pic>
      <p:sp>
        <p:nvSpPr>
          <p:cNvPr id="13" name="Rectangle 12"/>
          <p:cNvSpPr/>
          <p:nvPr/>
        </p:nvSpPr>
        <p:spPr>
          <a:xfrm>
            <a:off x="611560" y="115218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F</a:t>
            </a:r>
            <a:r>
              <a:rPr lang="hu-HU" sz="3600" b="1" dirty="0" smtClean="0">
                <a:solidFill>
                  <a:schemeClr val="bg1"/>
                </a:solidFill>
                <a:latin typeface="Avenir Next" charset="0"/>
                <a:ea typeface="Avenir Next" charset="0"/>
                <a:cs typeface="Avenir Next" charset="0"/>
              </a:rPr>
              <a:t>. LELKI SZÜKSÉGLETEK  </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4283968" y="2840737"/>
            <a:ext cx="4536504" cy="3539430"/>
          </a:xfrm>
          <a:prstGeom prst="rect">
            <a:avLst/>
          </a:prstGeom>
        </p:spPr>
        <p:txBody>
          <a:bodyPr wrap="square">
            <a:spAutoFit/>
          </a:bodyPr>
          <a:lstStyle/>
          <a:p>
            <a:pPr algn="ctr"/>
            <a:r>
              <a:rPr lang="hu-HU" sz="2800" dirty="0" smtClean="0"/>
              <a:t>A </a:t>
            </a:r>
            <a:r>
              <a:rPr lang="hu-HU" sz="2800" dirty="0"/>
              <a:t>tinédzserek lelki szükséglete ugyanaz, mint a felnőtteké: </a:t>
            </a:r>
            <a:r>
              <a:rPr lang="hu-HU" sz="2800" dirty="0">
                <a:solidFill>
                  <a:schemeClr val="accent1">
                    <a:lumMod val="75000"/>
                  </a:schemeClr>
                </a:solidFill>
              </a:rPr>
              <a:t>megismerni Istent és kegyelme által üdvözülni. </a:t>
            </a:r>
            <a:r>
              <a:rPr lang="hu-HU" sz="2800" dirty="0" smtClean="0">
                <a:solidFill>
                  <a:schemeClr val="accent1">
                    <a:lumMod val="75000"/>
                  </a:schemeClr>
                </a:solidFill>
              </a:rPr>
              <a:t>         </a:t>
            </a:r>
            <a:r>
              <a:rPr lang="hu-HU" sz="2800" dirty="0" smtClean="0"/>
              <a:t>Ha </a:t>
            </a:r>
            <a:r>
              <a:rPr lang="hu-HU" sz="2800" dirty="0"/>
              <a:t>szüleiknek esetleg nem is vallják be, mégis sokan vágynak bensőséges kapcsolatra Istennel. </a:t>
            </a:r>
          </a:p>
        </p:txBody>
      </p:sp>
    </p:spTree>
    <p:extLst>
      <p:ext uri="{BB962C8B-B14F-4D97-AF65-F5344CB8AC3E}">
        <p14:creationId xmlns:p14="http://schemas.microsoft.com/office/powerpoint/2010/main" val="2067281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28" y="1700808"/>
            <a:ext cx="8316416" cy="3637919"/>
          </a:xfrm>
          <a:prstGeom prst="rect">
            <a:avLst/>
          </a:prstGeom>
        </p:spPr>
        <p:txBody>
          <a:bodyPr wrap="square">
            <a:spAutoFit/>
          </a:bodyPr>
          <a:lstStyle/>
          <a:p>
            <a:pPr algn="ctr">
              <a:lnSpc>
                <a:spcPct val="120000"/>
              </a:lnSpc>
            </a:pPr>
            <a:r>
              <a:rPr lang="hu-HU" sz="3200" dirty="0"/>
              <a:t>„Az egyház vágyva vágyik a fiatal férfiak (és nők) segítségére, akik bátran tesznek bizonyságot, akik lelkes buzgalmukkal felélesztik Isten népének lanyhuló energiáit, és ezzel növelik </a:t>
            </a:r>
            <a:r>
              <a:rPr lang="hu-HU" sz="3200" dirty="0" smtClean="0"/>
              <a:t>          az </a:t>
            </a:r>
            <a:r>
              <a:rPr lang="hu-HU" sz="3200" dirty="0"/>
              <a:t>egyház erejét a világban</a:t>
            </a:r>
            <a:r>
              <a:rPr lang="hu-HU" sz="3200" dirty="0" smtClean="0"/>
              <a:t>.”</a:t>
            </a:r>
          </a:p>
          <a:p>
            <a:pPr algn="ctr">
              <a:lnSpc>
                <a:spcPct val="120000"/>
              </a:lnSpc>
            </a:pPr>
            <a:r>
              <a:rPr lang="hu-HU" sz="3200" dirty="0" smtClean="0"/>
              <a:t>(</a:t>
            </a:r>
            <a:r>
              <a:rPr lang="hu-HU" sz="2800" i="1" dirty="0"/>
              <a:t>Ellen G. White, Üzenet az </a:t>
            </a:r>
            <a:r>
              <a:rPr lang="hu-HU" sz="2800" i="1" dirty="0" smtClean="0"/>
              <a:t>ifjúságnak, 25</a:t>
            </a:r>
            <a:r>
              <a:rPr lang="hu-HU" sz="2800" i="1" dirty="0"/>
              <a:t>. o.).</a:t>
            </a:r>
          </a:p>
        </p:txBody>
      </p:sp>
    </p:spTree>
    <p:extLst>
      <p:ext uri="{BB962C8B-B14F-4D97-AF65-F5344CB8AC3E}">
        <p14:creationId xmlns:p14="http://schemas.microsoft.com/office/powerpoint/2010/main" val="267615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848" y="2420888"/>
            <a:ext cx="3864848" cy="4967850"/>
          </a:xfrm>
          <a:prstGeom prst="rect">
            <a:avLst/>
          </a:prstGeom>
        </p:spPr>
      </p:pic>
      <p:sp>
        <p:nvSpPr>
          <p:cNvPr id="5" name="TextBox 4"/>
          <p:cNvSpPr txBox="1"/>
          <p:nvPr/>
        </p:nvSpPr>
        <p:spPr>
          <a:xfrm>
            <a:off x="4572000" y="3857628"/>
            <a:ext cx="2496696" cy="1200329"/>
          </a:xfrm>
          <a:prstGeom prst="rect">
            <a:avLst/>
          </a:prstGeom>
          <a:noFill/>
        </p:spPr>
        <p:txBody>
          <a:bodyPr wrap="square" rtlCol="0">
            <a:spAutoFit/>
          </a:bodyPr>
          <a:lstStyle/>
          <a:p>
            <a:pPr algn="ctr"/>
            <a:r>
              <a:rPr lang="hu-HU" sz="2400" dirty="0" smtClean="0">
                <a:latin typeface="Avenir Next" charset="0"/>
                <a:ea typeface="Avenir Next" charset="0"/>
                <a:cs typeface="Avenir Next" charset="0"/>
              </a:rPr>
              <a:t>KÖVESSÜK</a:t>
            </a:r>
          </a:p>
          <a:p>
            <a:pPr algn="ctr"/>
            <a:r>
              <a:rPr lang="hu-HU" sz="2400" dirty="0" smtClean="0">
                <a:latin typeface="Avenir Next" charset="0"/>
                <a:ea typeface="Avenir Next" charset="0"/>
                <a:cs typeface="Avenir Next" charset="0"/>
              </a:rPr>
              <a:t> A TANÁCSOKAT!</a:t>
            </a:r>
            <a:endParaRPr lang="en-US" sz="2400" dirty="0">
              <a:latin typeface="Avenir Next" charset="0"/>
              <a:ea typeface="Avenir Next" charset="0"/>
              <a:cs typeface="Avenir Next" charset="0"/>
            </a:endParaRPr>
          </a:p>
        </p:txBody>
      </p:sp>
      <p:sp>
        <p:nvSpPr>
          <p:cNvPr id="6" name="Title 5"/>
          <p:cNvSpPr>
            <a:spLocks noGrp="1"/>
          </p:cNvSpPr>
          <p:nvPr>
            <p:ph type="title"/>
          </p:nvPr>
        </p:nvSpPr>
        <p:spPr>
          <a:xfrm>
            <a:off x="324544" y="1107190"/>
            <a:ext cx="9144000" cy="1025666"/>
          </a:xfrm>
        </p:spPr>
        <p:txBody>
          <a:bodyPr>
            <a:noAutofit/>
          </a:bodyPr>
          <a:lstStyle/>
          <a:p>
            <a:r>
              <a:rPr lang="en-US" sz="3600" b="1" dirty="0" smtClean="0">
                <a:solidFill>
                  <a:schemeClr val="bg1"/>
                </a:solidFill>
                <a:effectLst>
                  <a:outerShdw blurRad="38100" dist="38100" dir="2700000" algn="tl">
                    <a:srgbClr val="000000">
                      <a:alpha val="43137"/>
                    </a:srgbClr>
                  </a:outerShdw>
                </a:effectLst>
                <a:latin typeface="Avenir Next" charset="0"/>
                <a:ea typeface="Avenir Next" charset="0"/>
                <a:cs typeface="Avenir Next" charset="0"/>
              </a:rPr>
              <a:t>III. </a:t>
            </a:r>
            <a:r>
              <a:rPr lang="hu-HU" sz="3600" b="1" dirty="0" smtClean="0">
                <a:solidFill>
                  <a:schemeClr val="bg1"/>
                </a:solidFill>
                <a:effectLst>
                  <a:outerShdw blurRad="38100" dist="38100" dir="2700000" algn="tl">
                    <a:srgbClr val="000000">
                      <a:alpha val="43137"/>
                    </a:srgbClr>
                  </a:outerShdw>
                </a:effectLst>
                <a:latin typeface="Avenir Next" charset="0"/>
                <a:ea typeface="Avenir Next" charset="0"/>
                <a:cs typeface="Avenir Next" charset="0"/>
              </a:rPr>
              <a:t>AMIT A NŐI SZOLGÁLATOK OSZTÁLYA TEHET</a:t>
            </a:r>
            <a:endParaRPr lang="hu-HU" sz="3600" b="1" dirty="0">
              <a:solidFill>
                <a:schemeClr val="bg1"/>
              </a:solidFill>
              <a:effectLst>
                <a:outerShdw blurRad="38100" dist="38100" dir="2700000" algn="tl">
                  <a:srgbClr val="000000">
                    <a:alpha val="43137"/>
                  </a:srgbClr>
                </a:outerShdw>
              </a:effectLst>
              <a:latin typeface="Avenir Next" charset="0"/>
              <a:ea typeface="Avenir Next" charset="0"/>
              <a:cs typeface="Avenir Next" charset="0"/>
            </a:endParaRPr>
          </a:p>
        </p:txBody>
      </p:sp>
    </p:spTree>
    <p:extLst>
      <p:ext uri="{BB962C8B-B14F-4D97-AF65-F5344CB8AC3E}">
        <p14:creationId xmlns:p14="http://schemas.microsoft.com/office/powerpoint/2010/main" val="3551411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12474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A. </a:t>
            </a:r>
            <a:r>
              <a:rPr lang="hu-HU" sz="3600" b="1" dirty="0" smtClean="0">
                <a:solidFill>
                  <a:schemeClr val="bg1"/>
                </a:solidFill>
                <a:latin typeface="Avenir Next" charset="0"/>
                <a:ea typeface="Avenir Next" charset="0"/>
                <a:cs typeface="Avenir Next" charset="0"/>
              </a:rPr>
              <a:t>SZEMÉLYES SZOLGÁLAT </a:t>
            </a:r>
            <a:endParaRPr lang="hu-HU"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568" y="2926029"/>
            <a:ext cx="5904656" cy="3930885"/>
          </a:xfrm>
          <a:prstGeom prst="snipRoundRect">
            <a:avLst/>
          </a:prstGeom>
        </p:spPr>
      </p:pic>
      <p:sp>
        <p:nvSpPr>
          <p:cNvPr id="3" name="Retângulo 2"/>
          <p:cNvSpPr/>
          <p:nvPr/>
        </p:nvSpPr>
        <p:spPr>
          <a:xfrm>
            <a:off x="4499992" y="3140968"/>
            <a:ext cx="4355976" cy="3539430"/>
          </a:xfrm>
          <a:prstGeom prst="rect">
            <a:avLst/>
          </a:prstGeom>
        </p:spPr>
        <p:txBody>
          <a:bodyPr wrap="square">
            <a:spAutoFit/>
          </a:bodyPr>
          <a:lstStyle/>
          <a:p>
            <a:pPr marL="342900" indent="-342900">
              <a:buFont typeface="Arial" panose="020B0604020202020204" pitchFamily="34" charset="0"/>
              <a:buChar char="•"/>
            </a:pPr>
            <a:r>
              <a:rPr lang="hu-HU" sz="3200" dirty="0" smtClean="0"/>
              <a:t>Legyünk jó </a:t>
            </a:r>
            <a:r>
              <a:rPr lang="hu-HU" sz="3200" dirty="0" smtClean="0"/>
              <a:t>hallgatók!</a:t>
            </a:r>
            <a:endParaRPr lang="hu-HU" sz="3200" dirty="0" smtClean="0"/>
          </a:p>
          <a:p>
            <a:pPr marL="342900" indent="-342900">
              <a:buFont typeface="Arial" panose="020B0604020202020204" pitchFamily="34" charset="0"/>
              <a:buChar char="•"/>
            </a:pPr>
            <a:r>
              <a:rPr lang="hu-HU" sz="3200" dirty="0" smtClean="0"/>
              <a:t>Legyünk elfogadók </a:t>
            </a:r>
            <a:r>
              <a:rPr lang="hu-HU" sz="3200" dirty="0" smtClean="0"/>
              <a:t>!</a:t>
            </a:r>
            <a:endParaRPr lang="hu-HU" sz="3200" dirty="0" smtClean="0"/>
          </a:p>
          <a:p>
            <a:pPr marL="342900" indent="-342900">
              <a:buFont typeface="Arial" panose="020B0604020202020204" pitchFamily="34" charset="0"/>
              <a:buChar char="•"/>
            </a:pPr>
            <a:r>
              <a:rPr lang="hu-HU" sz="3200" dirty="0" smtClean="0"/>
              <a:t>Legyünk </a:t>
            </a:r>
            <a:r>
              <a:rPr lang="hu-HU" sz="3200" dirty="0" smtClean="0"/>
              <a:t>önmagunk!</a:t>
            </a:r>
            <a:endParaRPr lang="hu-HU" sz="3200" dirty="0" smtClean="0"/>
          </a:p>
          <a:p>
            <a:pPr marL="342900" indent="-342900">
              <a:buFont typeface="Arial" panose="020B0604020202020204" pitchFamily="34" charset="0"/>
              <a:buChar char="•"/>
            </a:pPr>
            <a:r>
              <a:rPr lang="hu-HU" sz="3200" dirty="0" smtClean="0"/>
              <a:t>Legyünk </a:t>
            </a:r>
            <a:r>
              <a:rPr lang="hu-HU" sz="3200" dirty="0" smtClean="0"/>
              <a:t>érdeklődők!</a:t>
            </a:r>
            <a:endParaRPr lang="hu-HU" sz="3200" dirty="0" smtClean="0"/>
          </a:p>
          <a:p>
            <a:pPr marL="342900" indent="-342900">
              <a:buFont typeface="Arial" panose="020B0604020202020204" pitchFamily="34" charset="0"/>
              <a:buChar char="•"/>
            </a:pPr>
            <a:r>
              <a:rPr lang="hu-HU" sz="3200" dirty="0" smtClean="0"/>
              <a:t>Legyünk </a:t>
            </a:r>
            <a:r>
              <a:rPr lang="hu-HU" sz="3200" dirty="0" smtClean="0"/>
              <a:t>hitelesek!</a:t>
            </a:r>
            <a:endParaRPr lang="hu-HU" sz="3200" dirty="0" smtClean="0"/>
          </a:p>
          <a:p>
            <a:pPr marL="342900" indent="-342900">
              <a:buFont typeface="Arial" panose="020B0604020202020204" pitchFamily="34" charset="0"/>
              <a:buChar char="•"/>
            </a:pPr>
            <a:r>
              <a:rPr lang="hu-HU" sz="3200" dirty="0" smtClean="0"/>
              <a:t>Legyünk imádságos </a:t>
            </a:r>
            <a:r>
              <a:rPr lang="hu-HU" sz="3200" dirty="0" smtClean="0"/>
              <a:t>lelkületűek!</a:t>
            </a:r>
            <a:endParaRPr lang="hu-HU" sz="3200" dirty="0"/>
          </a:p>
        </p:txBody>
      </p:sp>
    </p:spTree>
    <p:extLst>
      <p:ext uri="{BB962C8B-B14F-4D97-AF65-F5344CB8AC3E}">
        <p14:creationId xmlns:p14="http://schemas.microsoft.com/office/powerpoint/2010/main" val="3791111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tângulo 2"/>
          <p:cNvSpPr/>
          <p:nvPr/>
        </p:nvSpPr>
        <p:spPr>
          <a:xfrm>
            <a:off x="3923928" y="1772816"/>
            <a:ext cx="4685864" cy="3785652"/>
          </a:xfrm>
          <a:prstGeom prst="rect">
            <a:avLst/>
          </a:prstGeom>
        </p:spPr>
        <p:txBody>
          <a:bodyPr wrap="square">
            <a:spAutoFit/>
          </a:bodyPr>
          <a:lstStyle/>
          <a:p>
            <a:pPr algn="ctr">
              <a:lnSpc>
                <a:spcPct val="150000"/>
              </a:lnSpc>
            </a:pPr>
            <a:r>
              <a:rPr lang="hu-HU" sz="3200" dirty="0">
                <a:solidFill>
                  <a:srgbClr val="0070C0"/>
                </a:solidFill>
              </a:rPr>
              <a:t>„Munkája hatékonyságához </a:t>
            </a:r>
            <a:r>
              <a:rPr lang="hu-HU" sz="3200" dirty="0" smtClean="0">
                <a:solidFill>
                  <a:srgbClr val="0070C0"/>
                </a:solidFill>
              </a:rPr>
              <a:t>                  az </a:t>
            </a:r>
            <a:r>
              <a:rPr lang="hu-HU" sz="3200" dirty="0">
                <a:solidFill>
                  <a:srgbClr val="0070C0"/>
                </a:solidFill>
              </a:rPr>
              <a:t>ifjúsági segítőnek meg kell értenie a fiatalok kulturális </a:t>
            </a:r>
            <a:r>
              <a:rPr lang="hu-HU" sz="3200" dirty="0" smtClean="0">
                <a:solidFill>
                  <a:srgbClr val="0070C0"/>
                </a:solidFill>
              </a:rPr>
              <a:t>környezetét. </a:t>
            </a:r>
            <a:endParaRPr lang="hu-HU" sz="3200" dirty="0">
              <a:solidFill>
                <a:srgbClr val="0070C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20" y="3165220"/>
            <a:ext cx="5089376" cy="3692780"/>
          </a:xfrm>
          <a:prstGeom prst="rect">
            <a:avLst/>
          </a:prstGeom>
        </p:spPr>
      </p:pic>
    </p:spTree>
    <p:extLst>
      <p:ext uri="{BB962C8B-B14F-4D97-AF65-F5344CB8AC3E}">
        <p14:creationId xmlns:p14="http://schemas.microsoft.com/office/powerpoint/2010/main" val="2781189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21352" y="76470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A CSALÁDOK MEGVÁLTOZÁSA</a:t>
            </a:r>
            <a:endParaRPr lang="hu-HU" sz="3600" dirty="0">
              <a:solidFill>
                <a:schemeClr val="bg1"/>
              </a:solidFill>
              <a:latin typeface="Avenir Next" charset="0"/>
              <a:ea typeface="Avenir Next" charset="0"/>
              <a:cs typeface="Avenir Next" charset="0"/>
            </a:endParaRPr>
          </a:p>
        </p:txBody>
      </p:sp>
      <p:sp>
        <p:nvSpPr>
          <p:cNvPr id="6" name="Retângulo 2"/>
          <p:cNvSpPr/>
          <p:nvPr/>
        </p:nvSpPr>
        <p:spPr>
          <a:xfrm>
            <a:off x="395536" y="2924944"/>
            <a:ext cx="4320480" cy="3539430"/>
          </a:xfrm>
          <a:prstGeom prst="rect">
            <a:avLst/>
          </a:prstGeom>
        </p:spPr>
        <p:txBody>
          <a:bodyPr wrap="square">
            <a:spAutoFit/>
          </a:bodyPr>
          <a:lstStyle/>
          <a:p>
            <a:pPr algn="ctr"/>
            <a:r>
              <a:rPr lang="hu-HU" sz="3200" dirty="0" smtClean="0"/>
              <a:t>Manapság </a:t>
            </a:r>
            <a:r>
              <a:rPr lang="hu-HU" sz="3200" dirty="0"/>
              <a:t>kevés fiatal él konzervatív, hagyományos családban. Számos okból kifolyólag sok tinédzser elszigeteltnek érezheti magát. </a:t>
            </a:r>
            <a:endParaRPr lang="hu-HU" sz="3200" dirty="0" smtClean="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86677">
            <a:off x="5457461" y="2291986"/>
            <a:ext cx="3312368" cy="220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tângulo 1"/>
          <p:cNvSpPr/>
          <p:nvPr/>
        </p:nvSpPr>
        <p:spPr>
          <a:xfrm>
            <a:off x="5445233" y="4687019"/>
            <a:ext cx="3336823" cy="2062103"/>
          </a:xfrm>
          <a:prstGeom prst="rect">
            <a:avLst/>
          </a:prstGeom>
        </p:spPr>
        <p:txBody>
          <a:bodyPr wrap="square">
            <a:spAutoFit/>
          </a:bodyPr>
          <a:lstStyle/>
          <a:p>
            <a:pPr algn="ctr"/>
            <a:r>
              <a:rPr lang="hu-HU" sz="3200" b="1" dirty="0" smtClean="0">
                <a:solidFill>
                  <a:srgbClr val="C00000"/>
                </a:solidFill>
              </a:rPr>
              <a:t>Mit kell a gondoskodó felnőtteknek tenniük?</a:t>
            </a:r>
            <a:endParaRPr lang="hu-HU" sz="3200" dirty="0"/>
          </a:p>
        </p:txBody>
      </p:sp>
    </p:spTree>
    <p:extLst>
      <p:ext uri="{BB962C8B-B14F-4D97-AF65-F5344CB8AC3E}">
        <p14:creationId xmlns:p14="http://schemas.microsoft.com/office/powerpoint/2010/main" val="2781189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05780" y="2484179"/>
            <a:ext cx="8586700" cy="4201150"/>
          </a:xfrm>
          <a:prstGeom prst="rect">
            <a:avLst/>
          </a:prstGeom>
        </p:spPr>
        <p:txBody>
          <a:bodyPr wrap="square">
            <a:spAutoFit/>
          </a:bodyPr>
          <a:lstStyle/>
          <a:p>
            <a:r>
              <a:rPr lang="hu-HU" sz="2700" dirty="0"/>
              <a:t>Isten az ifjúság erejét, buzgalmát és bátorságát kívánja, hogy a mű minden ágazata előrehaladjon. Az ifjúságot választotta ki, hogy ügyét előrevigyék. Friss, töretlen akaraterőre van szükség, hogy a terveket tiszta értelemmel tudják lefektetni és azokat bátor kézzel véghezvinni. Fiatal férfiakat és nőket szólít fel Isten, hogy szenteljék Néki ifjúi erejüket és tehetségüket; gondolkozzanak élesen, cselekedjenek erélyesen, úgy szerezzenek dicsőséget Nevének és üdvösséget embertársaiknak</a:t>
            </a:r>
            <a:r>
              <a:rPr lang="hu-HU" sz="2700" dirty="0" smtClean="0"/>
              <a:t>.”</a:t>
            </a:r>
          </a:p>
          <a:p>
            <a:pPr algn="ctr"/>
            <a:r>
              <a:rPr lang="hu-HU" sz="2400" i="1" dirty="0" smtClean="0"/>
              <a:t>(</a:t>
            </a:r>
            <a:r>
              <a:rPr lang="hu-HU" sz="2400" i="1" dirty="0" smtClean="0"/>
              <a:t>Ellen </a:t>
            </a:r>
            <a:r>
              <a:rPr lang="hu-HU" sz="2400" i="1" dirty="0" err="1" smtClean="0"/>
              <a:t>G.White</a:t>
            </a:r>
            <a:r>
              <a:rPr lang="hu-HU" sz="2400" i="1" dirty="0"/>
              <a:t>: Az evangélium </a:t>
            </a:r>
            <a:r>
              <a:rPr lang="hu-HU" sz="2400" i="1" dirty="0" smtClean="0"/>
              <a:t>szolgái,  </a:t>
            </a:r>
            <a:r>
              <a:rPr lang="hu-HU" sz="2400" i="1" dirty="0"/>
              <a:t>67.o</a:t>
            </a:r>
            <a:r>
              <a:rPr lang="hu-HU" sz="2400" i="1" dirty="0" smtClean="0"/>
              <a:t>.)</a:t>
            </a:r>
            <a:endParaRPr lang="hu-HU" sz="2400" i="1" dirty="0"/>
          </a:p>
        </p:txBody>
      </p:sp>
      <p:sp>
        <p:nvSpPr>
          <p:cNvPr id="4" name="Rectangle 12"/>
          <p:cNvSpPr/>
          <p:nvPr/>
        </p:nvSpPr>
        <p:spPr>
          <a:xfrm>
            <a:off x="336260" y="1052736"/>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B. </a:t>
            </a:r>
            <a:r>
              <a:rPr lang="hu-HU" sz="3600" b="1" dirty="0" smtClean="0">
                <a:solidFill>
                  <a:schemeClr val="bg1"/>
                </a:solidFill>
                <a:latin typeface="Avenir Next" charset="0"/>
                <a:ea typeface="Avenir Next" charset="0"/>
                <a:cs typeface="Avenir Next" charset="0"/>
              </a:rPr>
              <a:t>RÉSZVÉTEL AZ EGYHÁZ </a:t>
            </a:r>
          </a:p>
          <a:p>
            <a:pPr lvl="0" algn="ctr"/>
            <a:r>
              <a:rPr lang="hu-HU" sz="3600" b="1" dirty="0" smtClean="0">
                <a:solidFill>
                  <a:schemeClr val="bg1"/>
                </a:solidFill>
                <a:latin typeface="Avenir Next" charset="0"/>
                <a:ea typeface="Avenir Next" charset="0"/>
                <a:cs typeface="Avenir Next" charset="0"/>
              </a:rPr>
              <a:t>ÉLETÉBEN</a:t>
            </a:r>
            <a:endParaRPr lang="hu-HU"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12721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915816" y="2765420"/>
            <a:ext cx="6048672" cy="3416320"/>
          </a:xfrm>
          <a:prstGeom prst="rect">
            <a:avLst/>
          </a:prstGeom>
        </p:spPr>
        <p:txBody>
          <a:bodyPr wrap="square">
            <a:spAutoFit/>
          </a:bodyPr>
          <a:lstStyle/>
          <a:p>
            <a:pPr algn="ctr"/>
            <a:r>
              <a:rPr lang="hu-HU" sz="2400" dirty="0"/>
              <a:t>Óvatosan bánjunk az elkülönülten </a:t>
            </a:r>
            <a:r>
              <a:rPr lang="hu-HU" sz="2400" dirty="0" smtClean="0"/>
              <a:t>tartott ifjúsági </a:t>
            </a:r>
            <a:r>
              <a:rPr lang="hu-HU" sz="2400" dirty="0"/>
              <a:t>szolgálatok szervezésével, </a:t>
            </a:r>
            <a:r>
              <a:rPr lang="hu-HU" sz="2400" dirty="0" smtClean="0"/>
              <a:t>mert elzárják </a:t>
            </a:r>
            <a:r>
              <a:rPr lang="hu-HU" sz="2400" dirty="0"/>
              <a:t>a gyermekeket a felnőttek befolyásától!   </a:t>
            </a:r>
            <a:endParaRPr lang="hu-HU" sz="2400" dirty="0" smtClean="0"/>
          </a:p>
          <a:p>
            <a:pPr algn="ctr"/>
            <a:endParaRPr lang="hu-HU" sz="2400" dirty="0"/>
          </a:p>
          <a:p>
            <a:pPr algn="ctr"/>
            <a:r>
              <a:rPr lang="hu-HU" sz="2400" dirty="0" smtClean="0"/>
              <a:t>Szervezzünk </a:t>
            </a:r>
            <a:r>
              <a:rPr lang="hu-HU" sz="2400" dirty="0"/>
              <a:t>olyan osztályokat, ima-összejöveteleket és Biblia-tanulmányozó alkalmakat, </a:t>
            </a:r>
            <a:r>
              <a:rPr lang="hu-HU" sz="2400" dirty="0" smtClean="0"/>
              <a:t>melyeken </a:t>
            </a:r>
            <a:r>
              <a:rPr lang="hu-HU" sz="2400" dirty="0"/>
              <a:t>minden nemzedék részt vesz. Olyan felnőtteket hívjunk meg, akik őszintén  szívükön viselik a fiatalok ügyét. </a:t>
            </a:r>
          </a:p>
        </p:txBody>
      </p:sp>
      <p:sp>
        <p:nvSpPr>
          <p:cNvPr id="4" name="Rectangle 12"/>
          <p:cNvSpPr/>
          <p:nvPr/>
        </p:nvSpPr>
        <p:spPr>
          <a:xfrm>
            <a:off x="240080" y="105273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EGYÜTT, ÉS NE </a:t>
            </a:r>
            <a:r>
              <a:rPr lang="hu-HU" sz="3600" b="1" dirty="0" smtClean="0">
                <a:solidFill>
                  <a:schemeClr val="bg1"/>
                </a:solidFill>
                <a:latin typeface="Avenir Next" charset="0"/>
                <a:ea typeface="Avenir Next" charset="0"/>
                <a:cs typeface="Avenir Next" charset="0"/>
              </a:rPr>
              <a:t>ELKÜLÖNÜLVE</a:t>
            </a:r>
            <a:r>
              <a:rPr lang="hu-HU" sz="3600" b="1" dirty="0" smtClean="0">
                <a:solidFill>
                  <a:schemeClr val="bg1"/>
                </a:solidFill>
                <a:latin typeface="Avenir Next" charset="0"/>
                <a:ea typeface="Avenir Next" charset="0"/>
                <a:cs typeface="Avenir Next" charset="0"/>
              </a:rPr>
              <a:t>! </a:t>
            </a:r>
            <a:endParaRPr lang="hu-HU" sz="3600" dirty="0">
              <a:solidFill>
                <a:schemeClr val="bg1"/>
              </a:solidFill>
              <a:latin typeface="Avenir Next" charset="0"/>
              <a:ea typeface="Avenir Next" charset="0"/>
              <a:cs typeface="Avenir Next" charset="0"/>
            </a:endParaRPr>
          </a:p>
        </p:txBody>
      </p:sp>
      <p:pic>
        <p:nvPicPr>
          <p:cNvPr id="7" name="Picture 6" descr="discerningstewardship.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235350">
            <a:off x="448367" y="2546101"/>
            <a:ext cx="2569972" cy="3854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721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a:t>
            </a:r>
            <a:r>
              <a:rPr lang="hu-HU" sz="3600" b="1" dirty="0" smtClean="0">
                <a:solidFill>
                  <a:schemeClr val="bg1"/>
                </a:solidFill>
                <a:latin typeface="Avenir Next" charset="0"/>
                <a:ea typeface="Avenir Next" charset="0"/>
                <a:cs typeface="Avenir Next" charset="0"/>
              </a:rPr>
              <a:t>A TIZENÉVES KOR </a:t>
            </a:r>
            <a:endParaRPr lang="pt-BR" sz="3600" dirty="0">
              <a:solidFill>
                <a:schemeClr val="bg1"/>
              </a:solidFill>
              <a:latin typeface="Avenir Next" charset="0"/>
              <a:ea typeface="Avenir Next" charset="0"/>
              <a:cs typeface="Avenir Next" charset="0"/>
            </a:endParaRPr>
          </a:p>
        </p:txBody>
      </p:sp>
      <p:sp>
        <p:nvSpPr>
          <p:cNvPr id="3" name="Retângulo 2"/>
          <p:cNvSpPr/>
          <p:nvPr/>
        </p:nvSpPr>
        <p:spPr>
          <a:xfrm>
            <a:off x="4788024" y="2924944"/>
            <a:ext cx="3918636" cy="3847207"/>
          </a:xfrm>
          <a:prstGeom prst="rect">
            <a:avLst/>
          </a:prstGeom>
        </p:spPr>
        <p:txBody>
          <a:bodyPr wrap="square">
            <a:spAutoFit/>
          </a:bodyPr>
          <a:lstStyle/>
          <a:p>
            <a:pPr marL="514350" lvl="0" indent="-514350">
              <a:buFont typeface="+mj-lt"/>
              <a:buAutoNum type="alphaUcPeriod"/>
            </a:pPr>
            <a:r>
              <a:rPr lang="hu-HU" sz="3200" b="1" dirty="0" smtClean="0">
                <a:ln w="12700">
                  <a:noFill/>
                  <a:prstDash val="solid"/>
                </a:ln>
              </a:rPr>
              <a:t>Fizikailag</a:t>
            </a:r>
            <a:endParaRPr lang="en-US" sz="3200" b="1" dirty="0" smtClean="0">
              <a:ln w="12700">
                <a:noFill/>
                <a:prstDash val="solid"/>
              </a:ln>
            </a:endParaRPr>
          </a:p>
          <a:p>
            <a:pPr marL="457200" lvl="0" indent="-457200">
              <a:buFont typeface="+mj-lt"/>
              <a:buAutoNum type="alphaUcPeriod"/>
            </a:pPr>
            <a:endParaRPr lang="pt-BR" sz="2000" dirty="0">
              <a:ln w="12700">
                <a:noFill/>
                <a:prstDash val="solid"/>
              </a:ln>
            </a:endParaRPr>
          </a:p>
          <a:p>
            <a:pPr marL="514350" lvl="0" indent="-514350">
              <a:buFont typeface="+mj-lt"/>
              <a:buAutoNum type="alphaUcPeriod"/>
            </a:pPr>
            <a:r>
              <a:rPr lang="hu-HU" sz="3200" dirty="0" smtClean="0">
                <a:ln w="12700">
                  <a:noFill/>
                  <a:prstDash val="solid"/>
                </a:ln>
              </a:rPr>
              <a:t>Személyiség és viselkedés szempontjából</a:t>
            </a:r>
          </a:p>
          <a:p>
            <a:pPr marL="514350" lvl="0" indent="-514350">
              <a:buFont typeface="+mj-lt"/>
              <a:buAutoNum type="alphaUcPeriod"/>
            </a:pPr>
            <a:r>
              <a:rPr lang="hu-HU" sz="3200" dirty="0" smtClean="0">
                <a:ln w="12700">
                  <a:noFill/>
                  <a:prstDash val="solid"/>
                </a:ln>
              </a:rPr>
              <a:t>Társadalmilag</a:t>
            </a:r>
          </a:p>
          <a:p>
            <a:pPr marL="514350" lvl="0" indent="-514350">
              <a:buFont typeface="+mj-lt"/>
              <a:buAutoNum type="alphaUcPeriod"/>
            </a:pPr>
            <a:r>
              <a:rPr lang="hu-HU" sz="3200" dirty="0" smtClean="0">
                <a:ln w="12700">
                  <a:noFill/>
                  <a:prstDash val="solid"/>
                </a:ln>
              </a:rPr>
              <a:t>Lelkileg</a:t>
            </a:r>
          </a:p>
          <a:p>
            <a:pPr marL="514350" lvl="0" indent="-514350">
              <a:buFont typeface="+mj-lt"/>
              <a:buAutoNum type="alphaUcPeriod"/>
            </a:pPr>
            <a:endParaRPr lang="pt-BR" sz="3200" dirty="0">
              <a:ln w="12700">
                <a:noFill/>
                <a:prstDash val="solid"/>
              </a:ln>
            </a:endParaRPr>
          </a:p>
        </p:txBody>
      </p:sp>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674099" y="3101702"/>
            <a:ext cx="3336727" cy="342143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323528" y="1052736"/>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C. </a:t>
            </a:r>
            <a:r>
              <a:rPr lang="hu-HU" sz="3200" b="1" dirty="0" smtClean="0">
                <a:solidFill>
                  <a:schemeClr val="bg1"/>
                </a:solidFill>
                <a:latin typeface="Avenir Next" charset="0"/>
                <a:ea typeface="Avenir Next" charset="0"/>
                <a:cs typeface="Avenir Next" charset="0"/>
              </a:rPr>
              <a:t>ÖTLETEK A TINIKRE HATÓ PROGRAMOKHOZ </a:t>
            </a:r>
            <a:endParaRPr lang="hu-HU" sz="3200" dirty="0">
              <a:solidFill>
                <a:schemeClr val="bg1"/>
              </a:solidFill>
              <a:latin typeface="Avenir Next" charset="0"/>
              <a:ea typeface="Avenir Next" charset="0"/>
              <a:cs typeface="Avenir Next" charset="0"/>
            </a:endParaRPr>
          </a:p>
        </p:txBody>
      </p:sp>
      <p:sp>
        <p:nvSpPr>
          <p:cNvPr id="6" name="Retângulo 2"/>
          <p:cNvSpPr/>
          <p:nvPr/>
        </p:nvSpPr>
        <p:spPr>
          <a:xfrm>
            <a:off x="323528" y="3162105"/>
            <a:ext cx="5733510" cy="2677656"/>
          </a:xfrm>
          <a:prstGeom prst="rect">
            <a:avLst/>
          </a:prstGeom>
        </p:spPr>
        <p:txBody>
          <a:bodyPr wrap="square">
            <a:spAutoFit/>
          </a:bodyPr>
          <a:lstStyle/>
          <a:p>
            <a:pPr algn="ctr">
              <a:lnSpc>
                <a:spcPct val="120000"/>
              </a:lnSpc>
            </a:pPr>
            <a:r>
              <a:rPr lang="hu-HU" sz="2800" dirty="0" smtClean="0"/>
              <a:t>Nézzünk </a:t>
            </a:r>
            <a:r>
              <a:rPr lang="hu-HU" sz="2800" dirty="0" smtClean="0"/>
              <a:t>néhány </a:t>
            </a:r>
            <a:r>
              <a:rPr lang="hu-HU" sz="2800" dirty="0"/>
              <a:t>konkrét dolgot, amit a Női Szolgálatok Osztálya tehet a tizenéves lányokért! Felelősek vagyunk értük a szolgálatban és </a:t>
            </a:r>
            <a:r>
              <a:rPr lang="hu-HU" sz="2800" dirty="0" smtClean="0"/>
              <a:t>            a </a:t>
            </a:r>
            <a:r>
              <a:rPr lang="hu-HU" sz="2800" dirty="0"/>
              <a:t>szabadidős programokban egyaránt.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3429000"/>
            <a:ext cx="2335887" cy="2329064"/>
          </a:xfrm>
          <a:prstGeom prst="rect">
            <a:avLst/>
          </a:prstGeom>
        </p:spPr>
      </p:pic>
    </p:spTree>
    <p:extLst>
      <p:ext uri="{BB962C8B-B14F-4D97-AF65-F5344CB8AC3E}">
        <p14:creationId xmlns:p14="http://schemas.microsoft.com/office/powerpoint/2010/main" val="2781189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475656" y="2636912"/>
            <a:ext cx="6912768" cy="3847207"/>
          </a:xfrm>
          <a:prstGeom prst="rect">
            <a:avLst/>
          </a:prstGeom>
        </p:spPr>
        <p:txBody>
          <a:bodyPr wrap="square">
            <a:spAutoFit/>
          </a:bodyPr>
          <a:lstStyle/>
          <a:p>
            <a:pPr lvl="0"/>
            <a:r>
              <a:rPr lang="en-US" sz="2800" b="1" dirty="0" smtClean="0">
                <a:solidFill>
                  <a:srgbClr val="C00000"/>
                </a:solidFill>
              </a:rPr>
              <a:t>1. </a:t>
            </a:r>
            <a:r>
              <a:rPr lang="hu-HU" sz="2800" b="1" dirty="0" smtClean="0">
                <a:solidFill>
                  <a:srgbClr val="C00000"/>
                </a:solidFill>
              </a:rPr>
              <a:t>Csoportos tevékenységek</a:t>
            </a:r>
            <a:r>
              <a:rPr lang="en-US" sz="2800" b="1" dirty="0" smtClean="0">
                <a:solidFill>
                  <a:srgbClr val="C00000"/>
                </a:solidFill>
              </a:rPr>
              <a:t>:</a:t>
            </a:r>
          </a:p>
          <a:p>
            <a:pPr marL="342900" lvl="0" indent="-342900">
              <a:buFont typeface="Wingdings" panose="05000000000000000000" pitchFamily="2" charset="2"/>
              <a:buChar char="§"/>
            </a:pPr>
            <a:r>
              <a:rPr lang="hu-HU" sz="2400" dirty="0"/>
              <a:t>Anya-lánya együttlét</a:t>
            </a:r>
          </a:p>
          <a:p>
            <a:pPr marL="342900" lvl="0" indent="-342900">
              <a:buFont typeface="Wingdings" panose="05000000000000000000" pitchFamily="2" charset="2"/>
              <a:buChar char="§"/>
            </a:pPr>
            <a:r>
              <a:rPr lang="hu-HU" sz="2400" dirty="0"/>
              <a:t>Anya-lánya egyforma ruha</a:t>
            </a:r>
          </a:p>
          <a:p>
            <a:pPr marL="342900" lvl="0" indent="-342900">
              <a:buFont typeface="Wingdings" panose="05000000000000000000" pitchFamily="2" charset="2"/>
              <a:buChar char="§"/>
            </a:pPr>
            <a:r>
              <a:rPr lang="hu-HU" sz="2400" i="1" dirty="0"/>
              <a:t>Búcsú-buli locsolással </a:t>
            </a:r>
            <a:r>
              <a:rPr lang="hu-HU" sz="2400" dirty="0"/>
              <a:t>a kollégiumba költöző fiatal lánynak  </a:t>
            </a:r>
          </a:p>
          <a:p>
            <a:pPr marL="342900" lvl="0" indent="-342900">
              <a:buFont typeface="Wingdings" panose="05000000000000000000" pitchFamily="2" charset="2"/>
              <a:buChar char="§"/>
            </a:pPr>
            <a:r>
              <a:rPr lang="hu-HU" sz="2400" dirty="0"/>
              <a:t>Tinik csendes hétvégéje (tematikájához az anyagokhoz lásd: </a:t>
            </a:r>
            <a:r>
              <a:rPr lang="hu-HU" sz="2400" i="1" u="sng" dirty="0" err="1"/>
              <a:t>AdventsSource.org</a:t>
            </a:r>
            <a:r>
              <a:rPr lang="hu-HU" sz="2400" dirty="0"/>
              <a:t>)</a:t>
            </a:r>
          </a:p>
          <a:p>
            <a:pPr marL="342900" lvl="0" indent="-342900">
              <a:buFont typeface="Wingdings" panose="05000000000000000000" pitchFamily="2" charset="2"/>
              <a:buChar char="§"/>
            </a:pPr>
            <a:r>
              <a:rPr lang="hu-HU" sz="2400" dirty="0"/>
              <a:t>Apa-lánya közös vacsora — hogy kettesben megbeszéljék a randizás és a tisztaság kérdéseit, az elköteleződés lehetőségének javaslata. </a:t>
            </a:r>
          </a:p>
        </p:txBody>
      </p:sp>
      <p:sp>
        <p:nvSpPr>
          <p:cNvPr id="4" name="Rectangle 12"/>
          <p:cNvSpPr/>
          <p:nvPr/>
        </p:nvSpPr>
        <p:spPr>
          <a:xfrm>
            <a:off x="396552"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 </a:t>
            </a:r>
          </a:p>
          <a:p>
            <a:pPr lvl="0" algn="ctr"/>
            <a:r>
              <a:rPr lang="hu-HU" sz="3200" b="1" dirty="0" smtClean="0">
                <a:solidFill>
                  <a:schemeClr val="bg1"/>
                </a:solidFill>
                <a:latin typeface="Avenir Next" charset="0"/>
                <a:ea typeface="Avenir Next" charset="0"/>
                <a:cs typeface="Avenir Next" charset="0"/>
              </a:rPr>
              <a:t>PROGRAMOKHOZ</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4212202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547664" y="2564904"/>
            <a:ext cx="6840760" cy="3170099"/>
          </a:xfrm>
          <a:prstGeom prst="rect">
            <a:avLst/>
          </a:prstGeom>
        </p:spPr>
        <p:txBody>
          <a:bodyPr wrap="square">
            <a:spAutoFit/>
          </a:bodyPr>
          <a:lstStyle/>
          <a:p>
            <a:pPr lvl="0"/>
            <a:r>
              <a:rPr lang="en-US" sz="2800" b="1" dirty="0" smtClean="0">
                <a:solidFill>
                  <a:srgbClr val="C00000"/>
                </a:solidFill>
              </a:rPr>
              <a:t>2. </a:t>
            </a:r>
            <a:r>
              <a:rPr lang="hu-HU" sz="2800" b="1" dirty="0" smtClean="0">
                <a:solidFill>
                  <a:srgbClr val="C00000"/>
                </a:solidFill>
              </a:rPr>
              <a:t>Támogató csoportok témakörei tinédzserek szüleinek</a:t>
            </a:r>
            <a:r>
              <a:rPr lang="en-US" sz="2800" b="1" dirty="0" smtClean="0">
                <a:solidFill>
                  <a:srgbClr val="C00000"/>
                </a:solidFill>
              </a:rPr>
              <a:t>: </a:t>
            </a:r>
          </a:p>
          <a:p>
            <a:pPr marL="342900" lvl="0" indent="-342900">
              <a:buFont typeface="Wingdings" panose="05000000000000000000" pitchFamily="2" charset="2"/>
              <a:buChar char="§"/>
            </a:pPr>
            <a:r>
              <a:rPr lang="hu-HU" sz="2400" dirty="0"/>
              <a:t>Tinik, és kiskamaszok szüleinek lenni </a:t>
            </a:r>
          </a:p>
          <a:p>
            <a:pPr marL="342900" lvl="0" indent="-342900">
              <a:buFont typeface="Wingdings" panose="05000000000000000000" pitchFamily="2" charset="2"/>
              <a:buChar char="§"/>
            </a:pPr>
            <a:r>
              <a:rPr lang="hu-HU" sz="2400" dirty="0"/>
              <a:t>A mozaikcsalád</a:t>
            </a:r>
          </a:p>
          <a:p>
            <a:pPr marL="342900" lvl="0" indent="-342900">
              <a:buFont typeface="Wingdings" panose="05000000000000000000" pitchFamily="2" charset="2"/>
              <a:buChar char="§"/>
            </a:pPr>
            <a:r>
              <a:rPr lang="hu-HU" sz="2400" dirty="0"/>
              <a:t>Egyedülálló anyák </a:t>
            </a:r>
          </a:p>
          <a:p>
            <a:pPr marL="342900" lvl="0" indent="-342900">
              <a:buFont typeface="Wingdings" panose="05000000000000000000" pitchFamily="2" charset="2"/>
              <a:buChar char="§"/>
            </a:pPr>
            <a:r>
              <a:rPr lang="hu-HU" sz="2400" i="1" dirty="0"/>
              <a:t>Az imádság és a szeretet megmentő ereje </a:t>
            </a:r>
            <a:r>
              <a:rPr lang="hu-HU" sz="2400" dirty="0"/>
              <a:t>írta: </a:t>
            </a:r>
            <a:r>
              <a:rPr lang="hu-HU" sz="2400" dirty="0" err="1"/>
              <a:t>Dorothy</a:t>
            </a:r>
            <a:r>
              <a:rPr lang="hu-HU" sz="2400" dirty="0"/>
              <a:t> </a:t>
            </a:r>
            <a:r>
              <a:rPr lang="hu-HU" sz="2400" dirty="0" err="1"/>
              <a:t>Eaton</a:t>
            </a:r>
            <a:r>
              <a:rPr lang="hu-HU" sz="2400" dirty="0"/>
              <a:t> </a:t>
            </a:r>
            <a:r>
              <a:rPr lang="hu-HU" sz="2400" dirty="0" err="1"/>
              <a:t>Watts</a:t>
            </a:r>
            <a:r>
              <a:rPr lang="hu-HU" sz="2400" dirty="0"/>
              <a:t>— útmutató szülőknek, hogyan imádkozzanak gyermekeikért </a:t>
            </a:r>
          </a:p>
        </p:txBody>
      </p:sp>
      <p:sp>
        <p:nvSpPr>
          <p:cNvPr id="6" name="Rectangle 12"/>
          <p:cNvSpPr/>
          <p:nvPr/>
        </p:nvSpPr>
        <p:spPr>
          <a:xfrm>
            <a:off x="324544"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 </a:t>
            </a:r>
          </a:p>
          <a:p>
            <a:pPr lvl="0" algn="ctr"/>
            <a:r>
              <a:rPr lang="hu-HU" sz="3200" b="1" dirty="0" smtClean="0">
                <a:solidFill>
                  <a:schemeClr val="bg1"/>
                </a:solidFill>
                <a:latin typeface="Avenir Next" charset="0"/>
                <a:ea typeface="Avenir Next" charset="0"/>
                <a:cs typeface="Avenir Next" charset="0"/>
              </a:rPr>
              <a:t>PROGRAMOKHOZ</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4130735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2483768" y="2424200"/>
            <a:ext cx="6552728" cy="4324261"/>
          </a:xfrm>
          <a:prstGeom prst="rect">
            <a:avLst/>
          </a:prstGeom>
        </p:spPr>
        <p:txBody>
          <a:bodyPr wrap="square">
            <a:spAutoFit/>
          </a:bodyPr>
          <a:lstStyle/>
          <a:p>
            <a:pPr lvl="0">
              <a:lnSpc>
                <a:spcPts val="3300"/>
              </a:lnSpc>
            </a:pPr>
            <a:r>
              <a:rPr lang="en-US" sz="2800" b="1" dirty="0" smtClean="0">
                <a:solidFill>
                  <a:srgbClr val="C00000"/>
                </a:solidFill>
              </a:rPr>
              <a:t>3. </a:t>
            </a:r>
            <a:r>
              <a:rPr lang="hu-HU" sz="2800" b="1" dirty="0" smtClean="0">
                <a:solidFill>
                  <a:srgbClr val="C00000"/>
                </a:solidFill>
              </a:rPr>
              <a:t>Tini szemináriumi témák:</a:t>
            </a:r>
            <a:endParaRPr lang="en-US" sz="2800" b="1" dirty="0" smtClean="0">
              <a:solidFill>
                <a:srgbClr val="C00000"/>
              </a:solidFill>
            </a:endParaRPr>
          </a:p>
          <a:p>
            <a:pPr marL="457200" lvl="0" indent="-457200">
              <a:lnSpc>
                <a:spcPts val="3300"/>
              </a:lnSpc>
              <a:buFont typeface="Arial" panose="020B0604020202020204" pitchFamily="34" charset="0"/>
              <a:buChar char="•"/>
            </a:pPr>
            <a:r>
              <a:rPr lang="hu-HU" sz="2400" dirty="0" smtClean="0"/>
              <a:t>Hogyan jöjjünk ki szüleinkkel? </a:t>
            </a:r>
          </a:p>
          <a:p>
            <a:pPr marL="457200" lvl="0" indent="-457200">
              <a:lnSpc>
                <a:spcPts val="3300"/>
              </a:lnSpc>
              <a:buFont typeface="Arial" panose="020B0604020202020204" pitchFamily="34" charset="0"/>
              <a:buChar char="•"/>
            </a:pPr>
            <a:r>
              <a:rPr lang="hu-HU" sz="2400" dirty="0" smtClean="0"/>
              <a:t>Élet egy csonka családban 		</a:t>
            </a:r>
          </a:p>
          <a:p>
            <a:pPr marL="457200" lvl="0" indent="-457200">
              <a:lnSpc>
                <a:spcPts val="3300"/>
              </a:lnSpc>
              <a:buFont typeface="Arial" panose="020B0604020202020204" pitchFamily="34" charset="0"/>
              <a:buChar char="•"/>
            </a:pPr>
            <a:r>
              <a:rPr lang="hu-HU" sz="2400" dirty="0" smtClean="0"/>
              <a:t>Személyes odaadás </a:t>
            </a:r>
          </a:p>
          <a:p>
            <a:pPr marL="457200" lvl="0" indent="-457200">
              <a:lnSpc>
                <a:spcPts val="3300"/>
              </a:lnSpc>
              <a:buFont typeface="Arial" panose="020B0604020202020204" pitchFamily="34" charset="0"/>
              <a:buChar char="•"/>
            </a:pPr>
            <a:r>
              <a:rPr lang="hu-HU" sz="2400" dirty="0" smtClean="0"/>
              <a:t>Hogyan tanulmányozzuk egyedül a Bibliát? </a:t>
            </a:r>
          </a:p>
          <a:p>
            <a:pPr marL="457200" lvl="0" indent="-457200">
              <a:lnSpc>
                <a:spcPts val="3300"/>
              </a:lnSpc>
              <a:buFont typeface="Arial" panose="020B0604020202020204" pitchFamily="34" charset="0"/>
              <a:buChar char="•"/>
            </a:pPr>
            <a:r>
              <a:rPr lang="hu-HU" sz="2400" dirty="0" smtClean="0"/>
              <a:t>Az imádkozás </a:t>
            </a:r>
          </a:p>
          <a:p>
            <a:pPr marL="457200" lvl="0" indent="-457200">
              <a:lnSpc>
                <a:spcPts val="3300"/>
              </a:lnSpc>
              <a:buFont typeface="Arial" panose="020B0604020202020204" pitchFamily="34" charset="0"/>
              <a:buChar char="•"/>
            </a:pPr>
            <a:r>
              <a:rPr lang="hu-HU" sz="2400" dirty="0" smtClean="0"/>
              <a:t>Különbség férfiak és nők között </a:t>
            </a:r>
          </a:p>
          <a:p>
            <a:pPr marL="457200" lvl="0" indent="-457200">
              <a:lnSpc>
                <a:spcPts val="3300"/>
              </a:lnSpc>
              <a:buFont typeface="Arial" panose="020B0604020202020204" pitchFamily="34" charset="0"/>
              <a:buChar char="•"/>
            </a:pPr>
            <a:r>
              <a:rPr lang="hu-HU" sz="2400" dirty="0" smtClean="0"/>
              <a:t>Egészségügyi tanácsok </a:t>
            </a:r>
          </a:p>
          <a:p>
            <a:pPr marL="457200" lvl="0" indent="-457200">
              <a:lnSpc>
                <a:spcPts val="3300"/>
              </a:lnSpc>
              <a:buFont typeface="Arial" panose="020B0604020202020204" pitchFamily="34" charset="0"/>
              <a:buChar char="•"/>
            </a:pPr>
            <a:r>
              <a:rPr lang="hu-HU" sz="2400" dirty="0" smtClean="0"/>
              <a:t>Kommunikációs képességek </a:t>
            </a:r>
          </a:p>
          <a:p>
            <a:pPr marL="457200" lvl="0" indent="-457200">
              <a:lnSpc>
                <a:spcPts val="3300"/>
              </a:lnSpc>
              <a:buFont typeface="Arial" panose="020B0604020202020204" pitchFamily="34" charset="0"/>
              <a:buChar char="•"/>
            </a:pPr>
            <a:r>
              <a:rPr lang="hu-HU" sz="2400" dirty="0" smtClean="0"/>
              <a:t>Konfliktuskezelés </a:t>
            </a:r>
            <a:endParaRPr lang="hu-HU" sz="2400" dirty="0"/>
          </a:p>
        </p:txBody>
      </p:sp>
      <p:sp>
        <p:nvSpPr>
          <p:cNvPr id="7" name="Rectangle 12"/>
          <p:cNvSpPr/>
          <p:nvPr/>
        </p:nvSpPr>
        <p:spPr>
          <a:xfrm>
            <a:off x="323528" y="980728"/>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a:t>
            </a:r>
          </a:p>
          <a:p>
            <a:pPr lvl="0" algn="ctr"/>
            <a:r>
              <a:rPr lang="hu-HU" sz="3200" b="1" dirty="0" smtClean="0">
                <a:solidFill>
                  <a:schemeClr val="bg1"/>
                </a:solidFill>
                <a:latin typeface="Avenir Next" charset="0"/>
                <a:ea typeface="Avenir Next" charset="0"/>
                <a:cs typeface="Avenir Next" charset="0"/>
              </a:rPr>
              <a:t> PROGRAMOKHOZ </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900975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55576" y="2492897"/>
            <a:ext cx="8388424" cy="4062651"/>
          </a:xfrm>
          <a:prstGeom prst="rect">
            <a:avLst/>
          </a:prstGeom>
        </p:spPr>
        <p:txBody>
          <a:bodyPr wrap="square">
            <a:spAutoFit/>
          </a:bodyPr>
          <a:lstStyle/>
          <a:p>
            <a:pPr lvl="0">
              <a:lnSpc>
                <a:spcPct val="150000"/>
              </a:lnSpc>
            </a:pPr>
            <a:r>
              <a:rPr lang="en-US" sz="2800" b="1" dirty="0" smtClean="0">
                <a:solidFill>
                  <a:srgbClr val="C00000"/>
                </a:solidFill>
              </a:rPr>
              <a:t>4. </a:t>
            </a:r>
            <a:r>
              <a:rPr lang="hu-HU" sz="2800" b="1" dirty="0" smtClean="0">
                <a:solidFill>
                  <a:srgbClr val="C00000"/>
                </a:solidFill>
              </a:rPr>
              <a:t>Szemináriumok </a:t>
            </a:r>
            <a:r>
              <a:rPr lang="hu-HU" sz="2800" b="1" dirty="0">
                <a:solidFill>
                  <a:srgbClr val="C00000"/>
                </a:solidFill>
              </a:rPr>
              <a:t>tizenéveseknek hivatásos előadóval</a:t>
            </a:r>
            <a:r>
              <a:rPr lang="hu-HU" sz="2800" b="1" dirty="0" smtClean="0">
                <a:solidFill>
                  <a:srgbClr val="C00000"/>
                </a:solidFill>
              </a:rPr>
              <a:t>:</a:t>
            </a:r>
          </a:p>
          <a:p>
            <a:pPr marL="342900" lvl="0" indent="-342900">
              <a:lnSpc>
                <a:spcPct val="150000"/>
              </a:lnSpc>
              <a:buFont typeface="Arial" panose="020B0604020202020204" pitchFamily="34" charset="0"/>
              <a:buChar char="•"/>
            </a:pPr>
            <a:r>
              <a:rPr lang="hu-HU" sz="2400" dirty="0" smtClean="0"/>
              <a:t>Drogtanácsadó a függőségekről </a:t>
            </a:r>
          </a:p>
          <a:p>
            <a:pPr marL="342900" lvl="0" indent="-342900">
              <a:lnSpc>
                <a:spcPct val="150000"/>
              </a:lnSpc>
              <a:buFont typeface="Arial" panose="020B0604020202020204" pitchFamily="34" charset="0"/>
              <a:buChar char="•"/>
            </a:pPr>
            <a:r>
              <a:rPr lang="hu-HU" sz="2400" dirty="0" smtClean="0"/>
              <a:t>Rendőrtiszt az önvédelemről </a:t>
            </a:r>
          </a:p>
          <a:p>
            <a:pPr marL="342900" lvl="0" indent="-342900">
              <a:lnSpc>
                <a:spcPct val="150000"/>
              </a:lnSpc>
              <a:buFont typeface="Arial" panose="020B0604020202020204" pitchFamily="34" charset="0"/>
              <a:buChar char="•"/>
            </a:pPr>
            <a:r>
              <a:rPr lang="hu-HU" sz="2400" dirty="0" smtClean="0"/>
              <a:t>Terhességi krízis gondozó az abortuszról </a:t>
            </a:r>
          </a:p>
          <a:p>
            <a:pPr marL="342900" lvl="0" indent="-342900">
              <a:lnSpc>
                <a:spcPct val="150000"/>
              </a:lnSpc>
              <a:buFont typeface="Arial" panose="020B0604020202020204" pitchFamily="34" charset="0"/>
              <a:buChar char="•"/>
            </a:pPr>
            <a:r>
              <a:rPr lang="hu-HU" sz="2400" dirty="0" smtClean="0"/>
              <a:t>Orvos a szexuális úton terjedő nemi betegségekről</a:t>
            </a:r>
          </a:p>
          <a:p>
            <a:pPr marL="342900" lvl="0" indent="-342900">
              <a:lnSpc>
                <a:spcPct val="150000"/>
              </a:lnSpc>
              <a:buFont typeface="Arial" panose="020B0604020202020204" pitchFamily="34" charset="0"/>
              <a:buChar char="•"/>
            </a:pPr>
            <a:r>
              <a:rPr lang="hu-HU" sz="2400" dirty="0" smtClean="0"/>
              <a:t>Szociális munkás a randevúkon elkövetett erőszakról </a:t>
            </a:r>
          </a:p>
          <a:p>
            <a:pPr marL="342900" lvl="0" indent="-342900">
              <a:lnSpc>
                <a:spcPct val="150000"/>
              </a:lnSpc>
              <a:buFont typeface="Arial" panose="020B0604020202020204" pitchFamily="34" charset="0"/>
              <a:buChar char="•"/>
            </a:pPr>
            <a:r>
              <a:rPr lang="hu-HU" sz="2400" dirty="0" smtClean="0"/>
              <a:t>Tanácsadó a gyermekkori sérelmek feldolgozásáról </a:t>
            </a:r>
            <a:endParaRPr lang="hu-HU" sz="2400" dirty="0"/>
          </a:p>
        </p:txBody>
      </p:sp>
      <p:sp>
        <p:nvSpPr>
          <p:cNvPr id="6" name="Rectangle 12"/>
          <p:cNvSpPr/>
          <p:nvPr/>
        </p:nvSpPr>
        <p:spPr>
          <a:xfrm>
            <a:off x="377788" y="1052736"/>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a:t>
            </a:r>
          </a:p>
          <a:p>
            <a:pPr lvl="0" algn="ctr"/>
            <a:r>
              <a:rPr lang="hu-HU" sz="3200" b="1" dirty="0" smtClean="0">
                <a:solidFill>
                  <a:schemeClr val="bg1"/>
                </a:solidFill>
                <a:latin typeface="Avenir Next" charset="0"/>
                <a:ea typeface="Avenir Next" charset="0"/>
                <a:cs typeface="Avenir Next" charset="0"/>
              </a:rPr>
              <a:t> PROGRAMOKHOZ</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762640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4544" y="2348881"/>
            <a:ext cx="8783960" cy="4216539"/>
          </a:xfrm>
          <a:prstGeom prst="rect">
            <a:avLst/>
          </a:prstGeom>
        </p:spPr>
        <p:txBody>
          <a:bodyPr wrap="square">
            <a:spAutoFit/>
          </a:bodyPr>
          <a:lstStyle/>
          <a:p>
            <a:pPr lvl="0"/>
            <a:r>
              <a:rPr lang="en-US" sz="2800" b="1" dirty="0" smtClean="0">
                <a:solidFill>
                  <a:srgbClr val="C00000"/>
                </a:solidFill>
              </a:rPr>
              <a:t>5</a:t>
            </a:r>
            <a:r>
              <a:rPr lang="hu-HU" sz="2800" b="1" dirty="0" smtClean="0">
                <a:solidFill>
                  <a:srgbClr val="C00000"/>
                </a:solidFill>
              </a:rPr>
              <a:t>. Szemináriumi </a:t>
            </a:r>
            <a:r>
              <a:rPr lang="hu-HU" sz="2800" b="1" dirty="0">
                <a:solidFill>
                  <a:srgbClr val="C00000"/>
                </a:solidFill>
              </a:rPr>
              <a:t>témák szülők számára: </a:t>
            </a:r>
            <a:endParaRPr lang="hu-HU" sz="2800" b="1" dirty="0" smtClean="0">
              <a:solidFill>
                <a:srgbClr val="C00000"/>
              </a:solidFill>
            </a:endParaRPr>
          </a:p>
          <a:p>
            <a:pPr marL="342900" lvl="0" indent="-342900">
              <a:buFont typeface="Wingdings" panose="05000000000000000000" pitchFamily="2" charset="2"/>
              <a:buChar char="§"/>
            </a:pPr>
            <a:r>
              <a:rPr lang="hu-HU" sz="2400" dirty="0"/>
              <a:t>A közösségi média megértése: </a:t>
            </a:r>
            <a:r>
              <a:rPr lang="hu-HU" sz="2400" i="1" dirty="0" err="1"/>
              <a:t>Facebook</a:t>
            </a:r>
            <a:r>
              <a:rPr lang="hu-HU" sz="2400" i="1" dirty="0"/>
              <a:t>, </a:t>
            </a:r>
            <a:r>
              <a:rPr lang="hu-HU" sz="2400" i="1" dirty="0" err="1"/>
              <a:t>Twitter</a:t>
            </a:r>
            <a:r>
              <a:rPr lang="hu-HU" sz="2400" i="1" dirty="0"/>
              <a:t>, </a:t>
            </a:r>
            <a:r>
              <a:rPr lang="hu-HU" sz="2400" i="1" dirty="0" err="1"/>
              <a:t>Foursquare</a:t>
            </a:r>
            <a:r>
              <a:rPr lang="hu-HU" sz="2400" dirty="0"/>
              <a:t> stb. </a:t>
            </a:r>
            <a:endParaRPr lang="hu-HU" sz="2400" dirty="0"/>
          </a:p>
          <a:p>
            <a:pPr marL="342900" lvl="0" indent="-342900">
              <a:buFont typeface="Wingdings" panose="05000000000000000000" pitchFamily="2" charset="2"/>
              <a:buChar char="§"/>
            </a:pPr>
            <a:r>
              <a:rPr lang="hu-HU" sz="2400" dirty="0"/>
              <a:t>Szülői felügyeletre szoruló gyermekek nevelése egy csúf, pornográf világban</a:t>
            </a:r>
            <a:endParaRPr lang="hu-HU" sz="2400" dirty="0"/>
          </a:p>
          <a:p>
            <a:pPr marL="342900" lvl="0" indent="-342900">
              <a:buFont typeface="Wingdings" panose="05000000000000000000" pitchFamily="2" charset="2"/>
              <a:buChar char="§"/>
            </a:pPr>
            <a:r>
              <a:rPr lang="hu-HU" sz="2400" dirty="0"/>
              <a:t>Beszélgetés lányunkkal a fiúkról, a szépségről és a merészségről </a:t>
            </a:r>
            <a:endParaRPr lang="hu-HU" sz="2400" dirty="0"/>
          </a:p>
          <a:p>
            <a:pPr marL="342900" lvl="0" indent="-342900">
              <a:buFont typeface="Wingdings" panose="05000000000000000000" pitchFamily="2" charset="2"/>
              <a:buChar char="§"/>
            </a:pPr>
            <a:r>
              <a:rPr lang="hu-HU" sz="2400" dirty="0"/>
              <a:t>Tereld lányodat „</a:t>
            </a:r>
            <a:r>
              <a:rPr lang="hu-HU" sz="2400" dirty="0" err="1"/>
              <a:t>Mr</a:t>
            </a:r>
            <a:r>
              <a:rPr lang="hu-HU" sz="2400" dirty="0"/>
              <a:t> Igazság” keresésére </a:t>
            </a:r>
            <a:endParaRPr lang="hu-HU" sz="2400" dirty="0"/>
          </a:p>
          <a:p>
            <a:pPr marL="342900" lvl="0" indent="-342900">
              <a:buFont typeface="Wingdings" panose="05000000000000000000" pitchFamily="2" charset="2"/>
              <a:buChar char="§"/>
            </a:pPr>
            <a:r>
              <a:rPr lang="hu-HU" sz="2400" dirty="0"/>
              <a:t>Segítsünk lányunknak a párkeresésben! </a:t>
            </a:r>
            <a:endParaRPr lang="hu-HU" sz="2400" dirty="0"/>
          </a:p>
          <a:p>
            <a:pPr marL="342900" lvl="0" indent="-342900">
              <a:buFont typeface="Wingdings" panose="05000000000000000000" pitchFamily="2" charset="2"/>
              <a:buChar char="§"/>
            </a:pPr>
            <a:r>
              <a:rPr lang="hu-HU" sz="2400" dirty="0"/>
              <a:t>A tini-kori depresszió megértése </a:t>
            </a:r>
            <a:endParaRPr lang="hu-HU" sz="2400" dirty="0"/>
          </a:p>
          <a:p>
            <a:pPr marL="342900" lvl="0" indent="-342900">
              <a:buFont typeface="Wingdings" panose="05000000000000000000" pitchFamily="2" charset="2"/>
              <a:buChar char="§"/>
            </a:pPr>
            <a:r>
              <a:rPr lang="hu-HU" sz="2400" dirty="0"/>
              <a:t>Figyeljünk fel a zaklatásra! Mit tegyünk, ha tini lányunk zaklatás áldozata lett? </a:t>
            </a:r>
            <a:endParaRPr lang="hu-HU" sz="2400" dirty="0"/>
          </a:p>
          <a:p>
            <a:pPr marL="342900" lvl="0" indent="-342900">
              <a:buFont typeface="Wingdings" panose="05000000000000000000" pitchFamily="2" charset="2"/>
              <a:buChar char="§"/>
            </a:pPr>
            <a:r>
              <a:rPr lang="hu-HU" sz="2400" dirty="0"/>
              <a:t>Hogyan segítsünk gyermekünknek kapcsolatba kerülni Istennel? </a:t>
            </a:r>
            <a:endParaRPr lang="hu-HU" sz="2400" dirty="0">
              <a:effectLst/>
            </a:endParaRPr>
          </a:p>
        </p:txBody>
      </p:sp>
      <p:sp>
        <p:nvSpPr>
          <p:cNvPr id="6" name="Rectangle 12"/>
          <p:cNvSpPr/>
          <p:nvPr/>
        </p:nvSpPr>
        <p:spPr>
          <a:xfrm>
            <a:off x="324544" y="1271662"/>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a:t>
            </a:r>
          </a:p>
          <a:p>
            <a:pPr lvl="0" algn="ctr"/>
            <a:r>
              <a:rPr lang="hu-HU" sz="3200" b="1" dirty="0" smtClean="0">
                <a:solidFill>
                  <a:schemeClr val="bg1"/>
                </a:solidFill>
                <a:latin typeface="Avenir Next" charset="0"/>
                <a:ea typeface="Avenir Next" charset="0"/>
                <a:cs typeface="Avenir Next" charset="0"/>
              </a:rPr>
              <a:t> PROGRAMOKHOZ </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655813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26458" y="2494016"/>
            <a:ext cx="3540516" cy="2956914"/>
          </a:xfrm>
          <a:prstGeom prst="snip2SameRect">
            <a:avLst/>
          </a:prstGeom>
        </p:spPr>
      </p:pic>
      <p:sp>
        <p:nvSpPr>
          <p:cNvPr id="3" name="Retângulo 2"/>
          <p:cNvSpPr/>
          <p:nvPr/>
        </p:nvSpPr>
        <p:spPr>
          <a:xfrm>
            <a:off x="25936" y="2273970"/>
            <a:ext cx="6210944" cy="4339650"/>
          </a:xfrm>
          <a:prstGeom prst="rect">
            <a:avLst/>
          </a:prstGeom>
        </p:spPr>
        <p:txBody>
          <a:bodyPr wrap="square">
            <a:spAutoFit/>
          </a:bodyPr>
          <a:lstStyle/>
          <a:p>
            <a:pPr lvl="0"/>
            <a:r>
              <a:rPr lang="hu-HU" sz="2800" b="1" dirty="0" smtClean="0">
                <a:solidFill>
                  <a:srgbClr val="C00000"/>
                </a:solidFill>
              </a:rPr>
              <a:t>Tevékenységek tizenéveseknek</a:t>
            </a:r>
            <a:r>
              <a:rPr lang="en-US" sz="2800" b="1" dirty="0" smtClean="0">
                <a:solidFill>
                  <a:srgbClr val="C00000"/>
                </a:solidFill>
              </a:rPr>
              <a:t>:</a:t>
            </a:r>
          </a:p>
          <a:p>
            <a:pPr lvl="0"/>
            <a:endParaRPr lang="pt-BR" sz="800" dirty="0"/>
          </a:p>
          <a:p>
            <a:pPr marL="342900" lvl="0" indent="-342900">
              <a:buFont typeface="Wingdings" panose="05000000000000000000" pitchFamily="2" charset="2"/>
              <a:buChar char="§"/>
            </a:pPr>
            <a:r>
              <a:rPr lang="hu-HU" sz="2400" dirty="0"/>
              <a:t>Szervezzenek szeretetvendégséget szüleiknek vagy az idősebb gyülekezeti tagoknak. </a:t>
            </a:r>
            <a:endParaRPr lang="hu-HU" sz="2400" dirty="0"/>
          </a:p>
          <a:p>
            <a:pPr marL="342900" lvl="0" indent="-342900">
              <a:buFont typeface="Wingdings" panose="05000000000000000000" pitchFamily="2" charset="2"/>
              <a:buChar char="§"/>
            </a:pPr>
            <a:r>
              <a:rPr lang="hu-HU" sz="2400" dirty="0"/>
              <a:t>Válasszanak fogadott nagyszülőt! </a:t>
            </a:r>
          </a:p>
          <a:p>
            <a:pPr marL="342900" lvl="0" indent="-342900">
              <a:buFont typeface="Wingdings" panose="05000000000000000000" pitchFamily="2" charset="2"/>
              <a:buChar char="§"/>
            </a:pPr>
            <a:r>
              <a:rPr lang="hu-HU" sz="2400" dirty="0"/>
              <a:t>Tervezzenek meg egy gyülekezeti szolgálatot.</a:t>
            </a:r>
          </a:p>
          <a:p>
            <a:pPr marL="342900" lvl="0" indent="-342900">
              <a:buFont typeface="Wingdings" panose="05000000000000000000" pitchFamily="2" charset="2"/>
              <a:buChar char="§"/>
            </a:pPr>
            <a:r>
              <a:rPr lang="hu-HU" sz="2400" dirty="0"/>
              <a:t>Segítsenek a Nők Nemzetközi Imanapja és </a:t>
            </a:r>
            <a:r>
              <a:rPr lang="hu-HU" sz="2400" dirty="0" smtClean="0"/>
              <a:t>       a </a:t>
            </a:r>
            <a:r>
              <a:rPr lang="hu-HU" sz="2400" dirty="0"/>
              <a:t>Női szolgálatok Osztályának kiemelt napja megszervezésében, a helyi gyülekezetben.</a:t>
            </a:r>
          </a:p>
          <a:p>
            <a:pPr marL="342900" lvl="0" indent="-342900">
              <a:buFont typeface="Wingdings" panose="05000000000000000000" pitchFamily="2" charset="2"/>
              <a:buChar char="§"/>
            </a:pPr>
            <a:r>
              <a:rPr lang="hu-HU" sz="2400" dirty="0"/>
              <a:t>Szervezzenek „kis hercegnő” teadélutánt kislányoknak és vonjanak be tiniket segíteni.</a:t>
            </a:r>
          </a:p>
          <a:p>
            <a:pPr marL="342900" lvl="0" indent="-342900">
              <a:buFont typeface="Wingdings" panose="05000000000000000000" pitchFamily="2" charset="2"/>
              <a:buChar char="§"/>
            </a:pPr>
            <a:r>
              <a:rPr lang="hu-HU" sz="2400" dirty="0"/>
              <a:t>Szervezzenek missziós utat! </a:t>
            </a:r>
          </a:p>
        </p:txBody>
      </p:sp>
      <p:sp>
        <p:nvSpPr>
          <p:cNvPr id="7" name="Rectangle 12"/>
          <p:cNvSpPr/>
          <p:nvPr/>
        </p:nvSpPr>
        <p:spPr>
          <a:xfrm>
            <a:off x="467544" y="1196752"/>
            <a:ext cx="8676456"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a:t>
            </a:r>
          </a:p>
          <a:p>
            <a:pPr lvl="0" algn="ctr"/>
            <a:r>
              <a:rPr lang="hu-HU" sz="3200" b="1" dirty="0" smtClean="0">
                <a:solidFill>
                  <a:schemeClr val="bg1"/>
                </a:solidFill>
                <a:latin typeface="Avenir Next" charset="0"/>
                <a:ea typeface="Avenir Next" charset="0"/>
                <a:cs typeface="Avenir Next" charset="0"/>
              </a:rPr>
              <a:t> SZOLGÁLATOKHOZ</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3397346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26458" y="2494016"/>
            <a:ext cx="3540516" cy="2956914"/>
          </a:xfrm>
          <a:prstGeom prst="snip2SameRect">
            <a:avLst/>
          </a:prstGeom>
        </p:spPr>
      </p:pic>
      <p:sp>
        <p:nvSpPr>
          <p:cNvPr id="3" name="Retângulo 2"/>
          <p:cNvSpPr/>
          <p:nvPr/>
        </p:nvSpPr>
        <p:spPr>
          <a:xfrm>
            <a:off x="323528" y="2494016"/>
            <a:ext cx="5400600" cy="4401205"/>
          </a:xfrm>
          <a:prstGeom prst="rect">
            <a:avLst/>
          </a:prstGeom>
        </p:spPr>
        <p:txBody>
          <a:bodyPr wrap="square">
            <a:spAutoFit/>
          </a:bodyPr>
          <a:lstStyle/>
          <a:p>
            <a:pPr marL="457200" indent="-457200">
              <a:buFont typeface="Arial" panose="020B0604020202020204" pitchFamily="34" charset="0"/>
              <a:buChar char="•"/>
            </a:pPr>
            <a:r>
              <a:rPr lang="hu-HU" sz="2800" dirty="0" smtClean="0"/>
              <a:t>Szervezzünk missziós utat!</a:t>
            </a:r>
            <a:endParaRPr lang="pt-BR" sz="2800" dirty="0"/>
          </a:p>
          <a:p>
            <a:pPr marL="457200" lvl="0" indent="-457200">
              <a:buFont typeface="Arial" panose="020B0604020202020204" pitchFamily="34" charset="0"/>
              <a:buChar char="•"/>
            </a:pPr>
            <a:r>
              <a:rPr lang="hu-HU" sz="2800" dirty="0" smtClean="0"/>
              <a:t>Havonta egyszer vállaljanak gyermekfelügyeletet! </a:t>
            </a:r>
            <a:endParaRPr lang="en-US" sz="2800" dirty="0" smtClean="0"/>
          </a:p>
          <a:p>
            <a:pPr marL="457200" lvl="0" indent="-457200">
              <a:buFont typeface="Arial" panose="020B0604020202020204" pitchFamily="34" charset="0"/>
              <a:buChar char="•"/>
            </a:pPr>
            <a:r>
              <a:rPr lang="hu-HU" sz="2800" dirty="0" smtClean="0"/>
              <a:t>Hozzuk össze a fiatalokat </a:t>
            </a:r>
            <a:r>
              <a:rPr lang="hu-HU" sz="2800" dirty="0" smtClean="0"/>
              <a:t>                      az </a:t>
            </a:r>
            <a:r>
              <a:rPr lang="hu-HU" sz="2800" dirty="0" smtClean="0"/>
              <a:t>idősebbekkel! </a:t>
            </a:r>
            <a:endParaRPr lang="en-US" sz="2800" dirty="0" smtClean="0"/>
          </a:p>
          <a:p>
            <a:pPr marL="457200" lvl="0" indent="-457200">
              <a:buFont typeface="Arial" panose="020B0604020202020204" pitchFamily="34" charset="0"/>
              <a:buChar char="•"/>
            </a:pPr>
            <a:r>
              <a:rPr lang="hu-HU" sz="2800" dirty="0" smtClean="0"/>
              <a:t>Hozzunk </a:t>
            </a:r>
            <a:r>
              <a:rPr lang="hu-HU" sz="2800" dirty="0"/>
              <a:t>létre egy </a:t>
            </a:r>
            <a:r>
              <a:rPr lang="hu-HU" sz="2800" dirty="0" err="1" smtClean="0"/>
              <a:t>blog-ot</a:t>
            </a:r>
            <a:r>
              <a:rPr lang="hu-HU" sz="2800" dirty="0" smtClean="0"/>
              <a:t> </a:t>
            </a:r>
            <a:r>
              <a:rPr lang="hu-HU" sz="2800" dirty="0"/>
              <a:t>az ifjúsági csoportunk, vagy a fiatal lányok részére, és kérjük meg </a:t>
            </a:r>
            <a:r>
              <a:rPr lang="hu-HU" sz="2800" dirty="0" smtClean="0"/>
              <a:t>            a </a:t>
            </a:r>
            <a:r>
              <a:rPr lang="hu-HU" sz="2800" dirty="0"/>
              <a:t>lányokat, hogy felváltva küldjenek bejegyzéseket. </a:t>
            </a:r>
            <a:endParaRPr lang="pt-BR" sz="2800" dirty="0"/>
          </a:p>
        </p:txBody>
      </p:sp>
      <p:sp>
        <p:nvSpPr>
          <p:cNvPr id="7" name="Rectangle 12"/>
          <p:cNvSpPr/>
          <p:nvPr/>
        </p:nvSpPr>
        <p:spPr>
          <a:xfrm>
            <a:off x="468560" y="1199654"/>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200" b="1" dirty="0" smtClean="0">
                <a:solidFill>
                  <a:schemeClr val="bg1"/>
                </a:solidFill>
                <a:latin typeface="Avenir Next" charset="0"/>
                <a:ea typeface="Avenir Next" charset="0"/>
                <a:cs typeface="Avenir Next" charset="0"/>
              </a:rPr>
              <a:t>ÖTLETEK A TINIKRE HATÓ SZOLGÁLATOKHOZ</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91843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4" cstate="email">
            <a:extLst>
              <a:ext uri="{28A0092B-C50C-407E-A947-70E740481C1C}">
                <a14:useLocalDpi xmlns:a14="http://schemas.microsoft.com/office/drawing/2010/main"/>
              </a:ext>
            </a:extLst>
          </a:blip>
          <a:srcRect l="-12508" r="-3562"/>
          <a:stretch/>
        </p:blipFill>
        <p:spPr>
          <a:xfrm>
            <a:off x="-540568" y="2204864"/>
            <a:ext cx="4680903" cy="5476291"/>
          </a:xfrm>
          <a:prstGeom prst="trapezoid">
            <a:avLst/>
          </a:prstGeom>
        </p:spPr>
      </p:pic>
      <p:sp>
        <p:nvSpPr>
          <p:cNvPr id="3" name="Retângulo 2"/>
          <p:cNvSpPr/>
          <p:nvPr/>
        </p:nvSpPr>
        <p:spPr>
          <a:xfrm>
            <a:off x="3563888" y="3140968"/>
            <a:ext cx="4896544" cy="1569660"/>
          </a:xfrm>
          <a:prstGeom prst="rect">
            <a:avLst/>
          </a:prstGeom>
        </p:spPr>
        <p:txBody>
          <a:bodyPr wrap="square">
            <a:spAutoFit/>
          </a:bodyPr>
          <a:lstStyle/>
          <a:p>
            <a:pPr lvl="0" algn="ctr"/>
            <a:r>
              <a:rPr lang="hu-HU" sz="3200" dirty="0" smtClean="0">
                <a:ln w="12700">
                  <a:noFill/>
                  <a:prstDash val="solid"/>
                </a:ln>
              </a:rPr>
              <a:t> </a:t>
            </a:r>
            <a:r>
              <a:rPr lang="hu-HU" sz="3200" dirty="0">
                <a:ln w="12700">
                  <a:noFill/>
                  <a:prstDash val="solid"/>
                </a:ln>
              </a:rPr>
              <a:t>Vegyünk át annyit a fiatalok kommunikációs stílusából, </a:t>
            </a:r>
            <a:r>
              <a:rPr lang="hu-HU" sz="3200" dirty="0" smtClean="0">
                <a:ln w="12700">
                  <a:noFill/>
                  <a:prstDash val="solid"/>
                </a:ln>
              </a:rPr>
              <a:t>hogy jobban </a:t>
            </a:r>
            <a:r>
              <a:rPr lang="hu-HU" sz="3200" dirty="0">
                <a:ln w="12700">
                  <a:noFill/>
                  <a:prstDash val="solid"/>
                </a:ln>
              </a:rPr>
              <a:t>„halljanak”. </a:t>
            </a:r>
            <a:r>
              <a:rPr lang="hu-HU" sz="3200" dirty="0" smtClean="0">
                <a:ln w="12700">
                  <a:noFill/>
                  <a:prstDash val="solid"/>
                </a:ln>
              </a:rPr>
              <a:t> </a:t>
            </a:r>
            <a:endParaRPr lang="hu-HU" sz="3200" dirty="0">
              <a:ln w="12700">
                <a:noFill/>
                <a:prstDash val="solid"/>
              </a:ln>
            </a:endParaRPr>
          </a:p>
        </p:txBody>
      </p:sp>
      <p:sp>
        <p:nvSpPr>
          <p:cNvPr id="4" name="Rectangle 12"/>
          <p:cNvSpPr/>
          <p:nvPr/>
        </p:nvSpPr>
        <p:spPr>
          <a:xfrm>
            <a:off x="1115616" y="1196752"/>
            <a:ext cx="8712968"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chemeClr val="bg1"/>
                </a:solidFill>
                <a:latin typeface="Avenir Next" charset="0"/>
                <a:ea typeface="Avenir Next" charset="0"/>
                <a:cs typeface="Avenir Next" charset="0"/>
              </a:rPr>
              <a:t>D. </a:t>
            </a:r>
            <a:r>
              <a:rPr lang="hu-HU" sz="3200" b="1" dirty="0" smtClean="0">
                <a:solidFill>
                  <a:schemeClr val="bg1"/>
                </a:solidFill>
                <a:latin typeface="Avenir Next" charset="0"/>
                <a:ea typeface="Avenir Next" charset="0"/>
                <a:cs typeface="Avenir Next" charset="0"/>
              </a:rPr>
              <a:t>AZ </a:t>
            </a:r>
            <a:r>
              <a:rPr lang="hu-HU" sz="3200" b="1" i="1" dirty="0" smtClean="0">
                <a:solidFill>
                  <a:schemeClr val="bg1"/>
                </a:solidFill>
                <a:latin typeface="Avenir Next" charset="0"/>
                <a:ea typeface="Avenir Next" charset="0"/>
                <a:cs typeface="Avenir Next" charset="0"/>
              </a:rPr>
              <a:t>Ő STÍLUSUKBAN</a:t>
            </a:r>
          </a:p>
          <a:p>
            <a:pPr lvl="0" algn="ctr"/>
            <a:r>
              <a:rPr lang="hu-HU" sz="3200" b="1" dirty="0" smtClean="0">
                <a:solidFill>
                  <a:schemeClr val="bg1"/>
                </a:solidFill>
                <a:latin typeface="Avenir Next" charset="0"/>
                <a:ea typeface="Avenir Next" charset="0"/>
                <a:cs typeface="Avenir Next" charset="0"/>
              </a:rPr>
              <a:t>KOMMUNIKÁLJUNK</a:t>
            </a:r>
            <a:endParaRPr lang="hu-HU" sz="32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731095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115616" y="2708920"/>
            <a:ext cx="6984776" cy="2308324"/>
          </a:xfrm>
          <a:prstGeom prst="rect">
            <a:avLst/>
          </a:prstGeom>
        </p:spPr>
        <p:txBody>
          <a:bodyPr wrap="square">
            <a:spAutoFit/>
          </a:bodyPr>
          <a:lstStyle/>
          <a:p>
            <a:pPr algn="ctr">
              <a:lnSpc>
                <a:spcPct val="120000"/>
              </a:lnSpc>
            </a:pPr>
            <a:r>
              <a:rPr lang="hu-HU" sz="2400" dirty="0" smtClean="0"/>
              <a:t>A fiatalok </a:t>
            </a:r>
            <a:r>
              <a:rPr lang="hu-HU" sz="2400" dirty="0"/>
              <a:t>számára szervezett tevékenységek tervezése során a mi felelősségünk ismerni főbb </a:t>
            </a:r>
            <a:r>
              <a:rPr lang="hu-HU" sz="2400" dirty="0" smtClean="0"/>
              <a:t>igényeiket, és </a:t>
            </a:r>
            <a:r>
              <a:rPr lang="hu-HU" sz="2400" dirty="0"/>
              <a:t>olyan programokat készíteni nekik, amik megfelelnek </a:t>
            </a:r>
            <a:r>
              <a:rPr lang="hu-HU" sz="2400" dirty="0" smtClean="0"/>
              <a:t>azoknak, </a:t>
            </a:r>
            <a:r>
              <a:rPr lang="hu-HU" sz="2400" dirty="0"/>
              <a:t>és hozzásegítik a fiatal lányokat az érett keresztény felnőtté </a:t>
            </a:r>
            <a:r>
              <a:rPr lang="hu-HU" sz="2400" dirty="0" smtClean="0"/>
              <a:t>válásához. </a:t>
            </a:r>
            <a:endParaRPr lang="hu-HU" sz="2400" dirty="0"/>
          </a:p>
        </p:txBody>
      </p:sp>
      <p:sp>
        <p:nvSpPr>
          <p:cNvPr id="4" name="Rectangle 12"/>
          <p:cNvSpPr/>
          <p:nvPr/>
        </p:nvSpPr>
        <p:spPr>
          <a:xfrm>
            <a:off x="-36512" y="163054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BEFEJEZÉS</a:t>
            </a:r>
            <a:endParaRPr lang="hu-HU"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10599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13672" y="130866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I. A TIZENÉVES KOR</a:t>
            </a:r>
            <a:endParaRPr lang="hu-HU"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354765"/>
          </a:xfrm>
          <a:prstGeom prst="rect">
            <a:avLst/>
          </a:prstGeom>
        </p:spPr>
        <p:txBody>
          <a:bodyPr wrap="square">
            <a:spAutoFit/>
          </a:bodyPr>
          <a:lstStyle/>
          <a:p>
            <a:pPr marL="514350" lvl="0" indent="-514350">
              <a:buFont typeface="+mj-lt"/>
              <a:buAutoNum type="alphaUcPeriod"/>
            </a:pPr>
            <a:r>
              <a:rPr lang="hu-HU" sz="3200" dirty="0">
                <a:ln w="12700">
                  <a:noFill/>
                  <a:prstDash val="solid"/>
                </a:ln>
                <a:solidFill>
                  <a:prstClr val="black"/>
                </a:solidFill>
              </a:rPr>
              <a:t>Fizikailag</a:t>
            </a:r>
            <a:endParaRPr lang="en-US" sz="3200" dirty="0">
              <a:ln w="12700">
                <a:noFill/>
                <a:prstDash val="solid"/>
              </a:ln>
              <a:solidFill>
                <a:prstClr val="black"/>
              </a:solidFill>
            </a:endParaRPr>
          </a:p>
          <a:p>
            <a:pPr marL="457200" lvl="0" indent="-457200">
              <a:buFont typeface="+mj-lt"/>
              <a:buAutoNum type="alphaUcPeriod"/>
            </a:pPr>
            <a:endParaRPr lang="pt-BR" sz="2000" dirty="0">
              <a:ln w="12700">
                <a:noFill/>
                <a:prstDash val="solid"/>
              </a:ln>
              <a:solidFill>
                <a:prstClr val="black"/>
              </a:solidFill>
            </a:endParaRPr>
          </a:p>
          <a:p>
            <a:pPr marL="514350" lvl="0" indent="-514350">
              <a:buFont typeface="+mj-lt"/>
              <a:buAutoNum type="alphaUcPeriod"/>
            </a:pPr>
            <a:r>
              <a:rPr lang="hu-HU" sz="3200" b="1" dirty="0">
                <a:ln w="12700">
                  <a:noFill/>
                  <a:prstDash val="solid"/>
                </a:ln>
                <a:solidFill>
                  <a:prstClr val="black"/>
                </a:solidFill>
              </a:rPr>
              <a:t>Személyiség és </a:t>
            </a:r>
            <a:r>
              <a:rPr lang="hu-HU" sz="3200" b="1" dirty="0" smtClean="0">
                <a:ln w="12700">
                  <a:noFill/>
                  <a:prstDash val="solid"/>
                </a:ln>
                <a:solidFill>
                  <a:prstClr val="black"/>
                </a:solidFill>
              </a:rPr>
              <a:t>viselkedés szempontjából</a:t>
            </a:r>
            <a:endParaRPr lang="hu-HU" sz="3200" b="1" dirty="0">
              <a:ln w="12700">
                <a:noFill/>
                <a:prstDash val="solid"/>
              </a:ln>
              <a:solidFill>
                <a:prstClr val="black"/>
              </a:solidFill>
            </a:endParaRPr>
          </a:p>
          <a:p>
            <a:pPr marL="514350" lvl="0" indent="-514350">
              <a:buFont typeface="+mj-lt"/>
              <a:buAutoNum type="alphaUcPeriod"/>
            </a:pPr>
            <a:r>
              <a:rPr lang="hu-HU" sz="3200" dirty="0">
                <a:ln w="12700">
                  <a:noFill/>
                  <a:prstDash val="solid"/>
                </a:ln>
                <a:solidFill>
                  <a:prstClr val="black"/>
                </a:solidFill>
              </a:rPr>
              <a:t>Társadalmilag</a:t>
            </a:r>
          </a:p>
          <a:p>
            <a:pPr marL="514350" lvl="0" indent="-514350">
              <a:buFont typeface="+mj-lt"/>
              <a:buAutoNum type="alphaUcPeriod"/>
            </a:pPr>
            <a:r>
              <a:rPr lang="hu-HU" sz="3200" dirty="0">
                <a:ln w="12700">
                  <a:noFill/>
                  <a:prstDash val="solid"/>
                </a:ln>
                <a:solidFill>
                  <a:prstClr val="black"/>
                </a:solidFill>
              </a:rPr>
              <a:t>Lelkileg</a:t>
            </a: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597711" y="2770344"/>
            <a:ext cx="3698656" cy="3792557"/>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115616" y="2708920"/>
            <a:ext cx="6984776" cy="4081117"/>
          </a:xfrm>
          <a:prstGeom prst="rect">
            <a:avLst/>
          </a:prstGeom>
        </p:spPr>
        <p:txBody>
          <a:bodyPr wrap="square">
            <a:spAutoFit/>
          </a:bodyPr>
          <a:lstStyle/>
          <a:p>
            <a:pPr marL="342900" indent="-342900">
              <a:lnSpc>
                <a:spcPct val="120000"/>
              </a:lnSpc>
              <a:buFont typeface="Arial" charset="0"/>
              <a:buChar char="•"/>
            </a:pPr>
            <a:r>
              <a:rPr lang="hu-HU" sz="2400" dirty="0" smtClean="0"/>
              <a:t>Használjuk munkájukat! </a:t>
            </a:r>
          </a:p>
          <a:p>
            <a:pPr marL="342900" indent="-342900">
              <a:lnSpc>
                <a:spcPct val="120000"/>
              </a:lnSpc>
              <a:buFont typeface="Arial" charset="0"/>
              <a:buChar char="•"/>
            </a:pPr>
            <a:r>
              <a:rPr lang="hu-HU" sz="2400" dirty="0" smtClean="0"/>
              <a:t>Támogassuk őket! </a:t>
            </a:r>
          </a:p>
          <a:p>
            <a:pPr marL="342900" indent="-342900">
              <a:lnSpc>
                <a:spcPct val="120000"/>
              </a:lnSpc>
              <a:buFont typeface="Arial" charset="0"/>
              <a:buChar char="•"/>
            </a:pPr>
            <a:r>
              <a:rPr lang="hu-HU" sz="2400" dirty="0" smtClean="0"/>
              <a:t>Elégítsük ki igényeiket! </a:t>
            </a:r>
          </a:p>
          <a:p>
            <a:pPr marL="342900" indent="-342900">
              <a:lnSpc>
                <a:spcPct val="120000"/>
              </a:lnSpc>
              <a:buFont typeface="Arial" charset="0"/>
              <a:buChar char="•"/>
            </a:pPr>
            <a:r>
              <a:rPr lang="hu-HU" sz="2400" dirty="0" smtClean="0"/>
              <a:t>Segítsünk </a:t>
            </a:r>
            <a:r>
              <a:rPr lang="hu-HU" sz="2400" dirty="0"/>
              <a:t>felismerniük lelki ajándékaikat és tehetségüket, szolgálatbéli </a:t>
            </a:r>
            <a:r>
              <a:rPr lang="hu-HU" sz="2400" dirty="0" smtClean="0"/>
              <a:t>lelkesedésüket! </a:t>
            </a:r>
          </a:p>
          <a:p>
            <a:pPr marL="342900" indent="-342900">
              <a:lnSpc>
                <a:spcPct val="120000"/>
              </a:lnSpc>
              <a:buFont typeface="Arial" charset="0"/>
              <a:buChar char="•"/>
            </a:pPr>
            <a:r>
              <a:rPr lang="hu-HU" sz="2400" dirty="0" smtClean="0"/>
              <a:t>S </a:t>
            </a:r>
            <a:r>
              <a:rPr lang="hu-HU" sz="2400" dirty="0"/>
              <a:t>ami a legfontosabb, segítsünk nekik felismerni, mennyire fontos mindennapi életükben, napi döntéseikben a Biblia, Isten és a keresztény életmód. </a:t>
            </a:r>
          </a:p>
        </p:txBody>
      </p:sp>
      <p:sp>
        <p:nvSpPr>
          <p:cNvPr id="4" name="Rectangle 12"/>
          <p:cNvSpPr/>
          <p:nvPr/>
        </p:nvSpPr>
        <p:spPr>
          <a:xfrm>
            <a:off x="-36512" y="1630541"/>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BEFEJEZÉS</a:t>
            </a:r>
            <a:endParaRPr lang="pt-BR" sz="36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301444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215870"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a:t>
            </a:r>
            <a:r>
              <a:rPr lang="hu-HU" sz="3600" b="1" dirty="0" smtClean="0">
                <a:solidFill>
                  <a:schemeClr val="bg1"/>
                </a:solidFill>
                <a:latin typeface="Avenir Next" charset="0"/>
                <a:ea typeface="Avenir Next" charset="0"/>
                <a:cs typeface="Avenir Next" charset="0"/>
              </a:rPr>
              <a:t>A TIZENÉVES KOR </a:t>
            </a:r>
            <a:r>
              <a:rPr lang="en-US" sz="3600" b="1" dirty="0" smtClean="0">
                <a:solidFill>
                  <a:schemeClr val="bg1"/>
                </a:solidFill>
                <a:latin typeface="Avenir Next" charset="0"/>
                <a:ea typeface="Avenir Next" charset="0"/>
                <a:cs typeface="Avenir Next" charset="0"/>
              </a:rPr>
              <a:t> </a:t>
            </a:r>
            <a:endParaRPr lang="pt-BR"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354765"/>
          </a:xfrm>
          <a:prstGeom prst="rect">
            <a:avLst/>
          </a:prstGeom>
        </p:spPr>
        <p:txBody>
          <a:bodyPr wrap="square">
            <a:spAutoFit/>
          </a:bodyPr>
          <a:lstStyle/>
          <a:p>
            <a:pPr marL="514350" lvl="0" indent="-514350">
              <a:buFont typeface="+mj-lt"/>
              <a:buAutoNum type="alphaUcPeriod"/>
            </a:pPr>
            <a:r>
              <a:rPr lang="hu-HU" sz="3200" dirty="0">
                <a:ln w="12700">
                  <a:noFill/>
                  <a:prstDash val="solid"/>
                </a:ln>
                <a:solidFill>
                  <a:prstClr val="black"/>
                </a:solidFill>
              </a:rPr>
              <a:t>Fizikailag</a:t>
            </a:r>
            <a:endParaRPr lang="en-US" sz="3200" dirty="0">
              <a:ln w="12700">
                <a:noFill/>
                <a:prstDash val="solid"/>
              </a:ln>
              <a:solidFill>
                <a:prstClr val="black"/>
              </a:solidFill>
            </a:endParaRPr>
          </a:p>
          <a:p>
            <a:pPr marL="457200" lvl="0" indent="-457200">
              <a:buFont typeface="+mj-lt"/>
              <a:buAutoNum type="alphaUcPeriod"/>
            </a:pPr>
            <a:endParaRPr lang="pt-BR" sz="2000" dirty="0">
              <a:ln w="12700">
                <a:noFill/>
                <a:prstDash val="solid"/>
              </a:ln>
              <a:solidFill>
                <a:prstClr val="black"/>
              </a:solidFill>
            </a:endParaRPr>
          </a:p>
          <a:p>
            <a:pPr marL="514350" lvl="0" indent="-514350">
              <a:buFont typeface="+mj-lt"/>
              <a:buAutoNum type="alphaUcPeriod"/>
            </a:pPr>
            <a:r>
              <a:rPr lang="hu-HU" sz="3200" dirty="0">
                <a:ln w="12700">
                  <a:noFill/>
                  <a:prstDash val="solid"/>
                </a:ln>
                <a:solidFill>
                  <a:prstClr val="black"/>
                </a:solidFill>
              </a:rPr>
              <a:t>Személyiség és </a:t>
            </a:r>
            <a:r>
              <a:rPr lang="hu-HU" sz="3200" dirty="0" smtClean="0">
                <a:ln w="12700">
                  <a:noFill/>
                  <a:prstDash val="solid"/>
                </a:ln>
                <a:solidFill>
                  <a:prstClr val="black"/>
                </a:solidFill>
              </a:rPr>
              <a:t>viselkedés szempontjából</a:t>
            </a:r>
            <a:endParaRPr lang="hu-HU" sz="3200" dirty="0">
              <a:ln w="12700">
                <a:noFill/>
                <a:prstDash val="solid"/>
              </a:ln>
              <a:solidFill>
                <a:prstClr val="black"/>
              </a:solidFill>
            </a:endParaRPr>
          </a:p>
          <a:p>
            <a:pPr marL="514350" lvl="0" indent="-514350">
              <a:buFont typeface="+mj-lt"/>
              <a:buAutoNum type="alphaUcPeriod"/>
            </a:pPr>
            <a:r>
              <a:rPr lang="hu-HU" sz="3200" b="1" dirty="0">
                <a:ln w="12700">
                  <a:noFill/>
                  <a:prstDash val="solid"/>
                </a:ln>
                <a:solidFill>
                  <a:prstClr val="black"/>
                </a:solidFill>
              </a:rPr>
              <a:t>Társadalmilag</a:t>
            </a:r>
          </a:p>
          <a:p>
            <a:pPr marL="514350" lvl="0" indent="-514350">
              <a:buFont typeface="+mj-lt"/>
              <a:buAutoNum type="alphaUcPeriod"/>
            </a:pPr>
            <a:r>
              <a:rPr lang="hu-HU" sz="3200" dirty="0">
                <a:ln w="12700">
                  <a:noFill/>
                  <a:prstDash val="solid"/>
                </a:ln>
                <a:solidFill>
                  <a:prstClr val="black"/>
                </a:solidFill>
              </a:rPr>
              <a:t>Lelkileg</a:t>
            </a: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547880" y="2659458"/>
            <a:ext cx="3780289" cy="387626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Bebas Neue Bold" panose="020B0606020202050201" pitchFamily="34" charset="0"/>
              </a:rPr>
              <a:t>I. </a:t>
            </a:r>
            <a:r>
              <a:rPr lang="hu-HU" sz="3600" b="1" dirty="0" smtClean="0">
                <a:solidFill>
                  <a:schemeClr val="bg1"/>
                </a:solidFill>
                <a:latin typeface="Bebas Neue Bold" panose="020B0606020202050201" pitchFamily="34" charset="0"/>
              </a:rPr>
              <a:t>A TIZENÉVES KOR </a:t>
            </a:r>
            <a:r>
              <a:rPr lang="en-US" sz="3600" b="1" dirty="0" smtClean="0">
                <a:solidFill>
                  <a:schemeClr val="bg1"/>
                </a:solidFill>
                <a:latin typeface="Bebas Neue Bold" panose="020B0606020202050201" pitchFamily="34" charset="0"/>
              </a:rPr>
              <a:t> </a:t>
            </a:r>
            <a:endParaRPr lang="pt-BR" sz="3600" dirty="0">
              <a:solidFill>
                <a:schemeClr val="bg1"/>
              </a:solidFill>
              <a:latin typeface="Bebas Neue Bold" panose="020B0606020202050201" pitchFamily="34" charset="0"/>
            </a:endParaRPr>
          </a:p>
        </p:txBody>
      </p:sp>
      <p:sp>
        <p:nvSpPr>
          <p:cNvPr id="6" name="Retângulo 5"/>
          <p:cNvSpPr/>
          <p:nvPr/>
        </p:nvSpPr>
        <p:spPr>
          <a:xfrm>
            <a:off x="4788024" y="2924944"/>
            <a:ext cx="3918636" cy="3354765"/>
          </a:xfrm>
          <a:prstGeom prst="rect">
            <a:avLst/>
          </a:prstGeom>
        </p:spPr>
        <p:txBody>
          <a:bodyPr wrap="square">
            <a:spAutoFit/>
          </a:bodyPr>
          <a:lstStyle/>
          <a:p>
            <a:pPr marL="514350" lvl="0" indent="-514350">
              <a:buFont typeface="+mj-lt"/>
              <a:buAutoNum type="alphaUcPeriod"/>
            </a:pPr>
            <a:r>
              <a:rPr lang="hu-HU" sz="3200" dirty="0">
                <a:ln w="12700">
                  <a:noFill/>
                  <a:prstDash val="solid"/>
                </a:ln>
                <a:solidFill>
                  <a:schemeClr val="accent6">
                    <a:lumMod val="75000"/>
                  </a:schemeClr>
                </a:solidFill>
              </a:rPr>
              <a:t>Fizikailag</a:t>
            </a:r>
            <a:endParaRPr lang="en-US" sz="3200" dirty="0">
              <a:ln w="12700">
                <a:noFill/>
                <a:prstDash val="solid"/>
              </a:ln>
              <a:solidFill>
                <a:schemeClr val="accent6">
                  <a:lumMod val="75000"/>
                </a:schemeClr>
              </a:solidFill>
            </a:endParaRPr>
          </a:p>
          <a:p>
            <a:pPr marL="457200" lvl="0" indent="-457200">
              <a:buFont typeface="+mj-lt"/>
              <a:buAutoNum type="alphaUcPeriod"/>
            </a:pPr>
            <a:endParaRPr lang="pt-BR" sz="2000" dirty="0">
              <a:ln w="12700">
                <a:noFill/>
                <a:prstDash val="solid"/>
              </a:ln>
              <a:solidFill>
                <a:schemeClr val="accent6">
                  <a:lumMod val="75000"/>
                </a:schemeClr>
              </a:solidFill>
            </a:endParaRPr>
          </a:p>
          <a:p>
            <a:pPr marL="514350" lvl="0" indent="-514350">
              <a:buFont typeface="+mj-lt"/>
              <a:buAutoNum type="alphaUcPeriod"/>
            </a:pPr>
            <a:r>
              <a:rPr lang="hu-HU" sz="3200" dirty="0">
                <a:ln w="12700">
                  <a:noFill/>
                  <a:prstDash val="solid"/>
                </a:ln>
                <a:solidFill>
                  <a:schemeClr val="accent6">
                    <a:lumMod val="75000"/>
                  </a:schemeClr>
                </a:solidFill>
              </a:rPr>
              <a:t>Személyiség és </a:t>
            </a:r>
            <a:r>
              <a:rPr lang="hu-HU" sz="3200" dirty="0" smtClean="0">
                <a:ln w="12700">
                  <a:noFill/>
                  <a:prstDash val="solid"/>
                </a:ln>
                <a:solidFill>
                  <a:schemeClr val="accent6">
                    <a:lumMod val="75000"/>
                  </a:schemeClr>
                </a:solidFill>
              </a:rPr>
              <a:t>viselkedés szempontjából</a:t>
            </a:r>
            <a:endParaRPr lang="hu-HU" sz="3200" dirty="0">
              <a:ln w="12700">
                <a:noFill/>
                <a:prstDash val="solid"/>
              </a:ln>
              <a:solidFill>
                <a:schemeClr val="accent6">
                  <a:lumMod val="75000"/>
                </a:schemeClr>
              </a:solidFill>
            </a:endParaRPr>
          </a:p>
          <a:p>
            <a:pPr marL="514350" lvl="0" indent="-514350">
              <a:buFont typeface="+mj-lt"/>
              <a:buAutoNum type="alphaUcPeriod"/>
            </a:pPr>
            <a:r>
              <a:rPr lang="hu-HU" sz="3200" b="1" dirty="0" smtClean="0">
                <a:ln w="12700">
                  <a:noFill/>
                  <a:prstDash val="solid"/>
                </a:ln>
                <a:solidFill>
                  <a:schemeClr val="accent6">
                    <a:lumMod val="75000"/>
                  </a:schemeClr>
                </a:solidFill>
              </a:rPr>
              <a:t>Társadalmilag</a:t>
            </a:r>
          </a:p>
          <a:p>
            <a:pPr marL="514350" lvl="0" indent="-514350">
              <a:buFont typeface="+mj-lt"/>
              <a:buAutoNum type="alphaUcPeriod"/>
            </a:pPr>
            <a:r>
              <a:rPr lang="hu-HU" sz="3200" dirty="0" smtClean="0">
                <a:ln w="12700">
                  <a:noFill/>
                  <a:prstDash val="solid"/>
                </a:ln>
                <a:solidFill>
                  <a:schemeClr val="accent6">
                    <a:lumMod val="75000"/>
                  </a:schemeClr>
                </a:solidFill>
              </a:rPr>
              <a:t>Lelkileg</a:t>
            </a:r>
            <a:endParaRPr lang="hu-HU" sz="3200" dirty="0">
              <a:ln w="12700">
                <a:noFill/>
                <a:prstDash val="solid"/>
              </a:ln>
              <a:solidFill>
                <a:schemeClr val="accent6">
                  <a:lumMod val="75000"/>
                </a:schemeClr>
              </a:solidFill>
            </a:endParaRP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2"/>
          <p:cNvSpPr/>
          <p:nvPr/>
        </p:nvSpPr>
        <p:spPr>
          <a:xfrm>
            <a:off x="0" y="155853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 </a:t>
            </a:r>
            <a:r>
              <a:rPr lang="hu-HU" sz="3600" b="1" dirty="0" smtClean="0">
                <a:solidFill>
                  <a:schemeClr val="bg1"/>
                </a:solidFill>
                <a:latin typeface="Avenir Next" charset="0"/>
                <a:ea typeface="Avenir Next" charset="0"/>
                <a:cs typeface="Avenir Next" charset="0"/>
              </a:rPr>
              <a:t>A TIZENÉVES KOR </a:t>
            </a:r>
            <a:endParaRPr lang="hu-HU" sz="3600" dirty="0">
              <a:solidFill>
                <a:schemeClr val="bg1"/>
              </a:solidFill>
              <a:latin typeface="Avenir Next" charset="0"/>
              <a:ea typeface="Avenir Next" charset="0"/>
              <a:cs typeface="Avenir Next" charset="0"/>
            </a:endParaRPr>
          </a:p>
        </p:txBody>
      </p:sp>
      <p:sp>
        <p:nvSpPr>
          <p:cNvPr id="6" name="Retângulo 5"/>
          <p:cNvSpPr/>
          <p:nvPr/>
        </p:nvSpPr>
        <p:spPr>
          <a:xfrm>
            <a:off x="4788024" y="2924944"/>
            <a:ext cx="3918636" cy="3354765"/>
          </a:xfrm>
          <a:prstGeom prst="rect">
            <a:avLst/>
          </a:prstGeom>
        </p:spPr>
        <p:txBody>
          <a:bodyPr wrap="square">
            <a:spAutoFit/>
          </a:bodyPr>
          <a:lstStyle/>
          <a:p>
            <a:pPr marL="514350" lvl="0" indent="-514350">
              <a:buFont typeface="+mj-lt"/>
              <a:buAutoNum type="alphaUcPeriod"/>
            </a:pPr>
            <a:r>
              <a:rPr lang="hu-HU" sz="3200" dirty="0">
                <a:ln w="12700">
                  <a:noFill/>
                  <a:prstDash val="solid"/>
                </a:ln>
                <a:solidFill>
                  <a:prstClr val="black"/>
                </a:solidFill>
              </a:rPr>
              <a:t>Fizikailag</a:t>
            </a:r>
            <a:endParaRPr lang="en-US" sz="3200" dirty="0">
              <a:ln w="12700">
                <a:noFill/>
                <a:prstDash val="solid"/>
              </a:ln>
              <a:solidFill>
                <a:prstClr val="black"/>
              </a:solidFill>
            </a:endParaRPr>
          </a:p>
          <a:p>
            <a:pPr marL="457200" lvl="0" indent="-457200">
              <a:buFont typeface="+mj-lt"/>
              <a:buAutoNum type="alphaUcPeriod"/>
            </a:pPr>
            <a:endParaRPr lang="pt-BR" sz="2000" dirty="0">
              <a:ln w="12700">
                <a:noFill/>
                <a:prstDash val="solid"/>
              </a:ln>
              <a:solidFill>
                <a:prstClr val="black"/>
              </a:solidFill>
            </a:endParaRPr>
          </a:p>
          <a:p>
            <a:pPr marL="514350" lvl="0" indent="-514350">
              <a:buFont typeface="+mj-lt"/>
              <a:buAutoNum type="alphaUcPeriod"/>
            </a:pPr>
            <a:r>
              <a:rPr lang="hu-HU" sz="3200" dirty="0">
                <a:ln w="12700">
                  <a:noFill/>
                  <a:prstDash val="solid"/>
                </a:ln>
                <a:solidFill>
                  <a:prstClr val="black"/>
                </a:solidFill>
              </a:rPr>
              <a:t>Személyiség és </a:t>
            </a:r>
            <a:r>
              <a:rPr lang="hu-HU" sz="3200" dirty="0" smtClean="0">
                <a:ln w="12700">
                  <a:noFill/>
                  <a:prstDash val="solid"/>
                </a:ln>
                <a:solidFill>
                  <a:prstClr val="black"/>
                </a:solidFill>
              </a:rPr>
              <a:t>viselkedés szempontjából</a:t>
            </a:r>
            <a:endParaRPr lang="hu-HU" sz="3200" dirty="0">
              <a:ln w="12700">
                <a:noFill/>
                <a:prstDash val="solid"/>
              </a:ln>
              <a:solidFill>
                <a:prstClr val="black"/>
              </a:solidFill>
            </a:endParaRPr>
          </a:p>
          <a:p>
            <a:pPr marL="514350" lvl="0" indent="-514350">
              <a:buFont typeface="+mj-lt"/>
              <a:buAutoNum type="alphaUcPeriod"/>
            </a:pPr>
            <a:r>
              <a:rPr lang="hu-HU" sz="3200" dirty="0">
                <a:ln w="12700">
                  <a:noFill/>
                  <a:prstDash val="solid"/>
                </a:ln>
                <a:solidFill>
                  <a:prstClr val="black"/>
                </a:solidFill>
              </a:rPr>
              <a:t>Társadalmilag</a:t>
            </a:r>
          </a:p>
          <a:p>
            <a:pPr marL="514350" lvl="0" indent="-514350">
              <a:buFont typeface="+mj-lt"/>
              <a:buAutoNum type="alphaUcPeriod"/>
            </a:pPr>
            <a:r>
              <a:rPr lang="hu-HU" sz="3200" b="1" dirty="0">
                <a:ln w="12700">
                  <a:noFill/>
                  <a:prstDash val="solid"/>
                </a:ln>
                <a:solidFill>
                  <a:prstClr val="black"/>
                </a:solidFill>
              </a:rPr>
              <a:t>Lelkileg</a:t>
            </a:r>
          </a:p>
        </p:txBody>
      </p:sp>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83072">
            <a:off x="-377754" y="2879998"/>
            <a:ext cx="4767605" cy="48886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24544" y="980728"/>
            <a:ext cx="8819456"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chemeClr val="bg1"/>
                </a:solidFill>
                <a:latin typeface="Avenir Next" charset="0"/>
                <a:ea typeface="Avenir Next" charset="0"/>
                <a:cs typeface="Avenir Next" charset="0"/>
              </a:rPr>
              <a:t>II. </a:t>
            </a:r>
            <a:r>
              <a:rPr lang="hu-HU" sz="3600" b="1" dirty="0" smtClean="0">
                <a:solidFill>
                  <a:schemeClr val="bg1"/>
                </a:solidFill>
                <a:latin typeface="Avenir Next" charset="0"/>
                <a:ea typeface="Avenir Next" charset="0"/>
                <a:cs typeface="Avenir Next" charset="0"/>
              </a:rPr>
              <a:t>A TINÉDZSER LÁNYOK SZÜKSÉGLETEI </a:t>
            </a:r>
            <a:endParaRPr lang="hu-HU" sz="3600" dirty="0">
              <a:solidFill>
                <a:schemeClr val="bg1"/>
              </a:solidFill>
              <a:latin typeface="Avenir Next" charset="0"/>
              <a:ea typeface="Avenir Next" charset="0"/>
              <a:cs typeface="Avenir Next"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23" y="2286766"/>
            <a:ext cx="3695081" cy="4571234"/>
          </a:xfrm>
          <a:prstGeom prst="snip2SameRect">
            <a:avLst/>
          </a:prstGeom>
        </p:spPr>
      </p:pic>
      <p:sp>
        <p:nvSpPr>
          <p:cNvPr id="3" name="Retângulo 2"/>
          <p:cNvSpPr/>
          <p:nvPr/>
        </p:nvSpPr>
        <p:spPr>
          <a:xfrm>
            <a:off x="3275856" y="2492896"/>
            <a:ext cx="5400600" cy="3539430"/>
          </a:xfrm>
          <a:prstGeom prst="rect">
            <a:avLst/>
          </a:prstGeom>
        </p:spPr>
        <p:txBody>
          <a:bodyPr wrap="square">
            <a:spAutoFit/>
          </a:bodyPr>
          <a:lstStyle/>
          <a:p>
            <a:pPr lvl="0" algn="ctr"/>
            <a:r>
              <a:rPr lang="hu-HU" sz="3200" dirty="0" smtClean="0"/>
              <a:t>Mielőtt </a:t>
            </a:r>
            <a:r>
              <a:rPr lang="hu-HU" sz="3200" dirty="0"/>
              <a:t>azonban áttérnénk a tini lányok tipikus gondolatairól, életükben végbemenő változásokról a szükségleteikre, fordítsunk egy percet az eddig felismert szükségletek listába vételére.</a:t>
            </a:r>
            <a:endParaRPr lang="hu-HU" sz="3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6372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7521" y="105273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hu-HU" sz="3600" b="1" dirty="0" smtClean="0">
                <a:solidFill>
                  <a:schemeClr val="bg1"/>
                </a:solidFill>
                <a:latin typeface="Avenir Next" charset="0"/>
                <a:ea typeface="Avenir Next" charset="0"/>
                <a:cs typeface="Avenir Next" charset="0"/>
              </a:rPr>
              <a:t>A. FIZIKAI SZÜKSÉGLETEK </a:t>
            </a:r>
            <a:endParaRPr lang="hu-HU" sz="3600" dirty="0">
              <a:solidFill>
                <a:schemeClr val="bg1"/>
              </a:solidFill>
              <a:latin typeface="Avenir Next" charset="0"/>
              <a:ea typeface="Avenir Next" charset="0"/>
              <a:cs typeface="Avenir Next" charset="0"/>
            </a:endParaRPr>
          </a:p>
        </p:txBody>
      </p:sp>
      <p:sp>
        <p:nvSpPr>
          <p:cNvPr id="3" name="Retângulo 2"/>
          <p:cNvSpPr/>
          <p:nvPr/>
        </p:nvSpPr>
        <p:spPr>
          <a:xfrm>
            <a:off x="323528" y="2820190"/>
            <a:ext cx="4248472" cy="3539430"/>
          </a:xfrm>
          <a:prstGeom prst="rect">
            <a:avLst/>
          </a:prstGeom>
        </p:spPr>
        <p:txBody>
          <a:bodyPr wrap="square">
            <a:spAutoFit/>
          </a:bodyPr>
          <a:lstStyle/>
          <a:p>
            <a:pPr lvl="0" algn="ctr"/>
            <a:r>
              <a:rPr lang="hu-HU" sz="3200" dirty="0" smtClean="0"/>
              <a:t>Mivel </a:t>
            </a:r>
            <a:r>
              <a:rPr lang="hu-HU" sz="3200" dirty="0"/>
              <a:t>a tinédzserek nem tudják irányítani a testükben végbemenő változásokat, oktatásra van szükségük </a:t>
            </a:r>
            <a:r>
              <a:rPr lang="hu-HU" sz="3200" dirty="0" smtClean="0"/>
              <a:t>                        e </a:t>
            </a:r>
            <a:r>
              <a:rPr lang="hu-HU" sz="3200" dirty="0"/>
              <a:t>folyamatok megértéséhez.</a:t>
            </a:r>
            <a:endParaRPr lang="hu-HU" sz="3200" dirty="0">
              <a:ln>
                <a:solidFill>
                  <a:schemeClr val="bg1"/>
                </a:solidFill>
              </a:ln>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350688">
            <a:off x="5119231" y="2360851"/>
            <a:ext cx="3259723" cy="3842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682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5984</TotalTime>
  <Words>2795</Words>
  <Application>Microsoft Office PowerPoint</Application>
  <PresentationFormat>Diavetítés a képernyőre (4:3 oldalarány)</PresentationFormat>
  <Paragraphs>537</Paragraphs>
  <Slides>40</Slides>
  <Notes>40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40</vt:i4>
      </vt:variant>
    </vt:vector>
  </HeadingPairs>
  <TitlesOfParts>
    <vt:vector size="50" baseType="lpstr">
      <vt:lpstr>Arial</vt:lpstr>
      <vt:lpstr>Arial Narrow</vt:lpstr>
      <vt:lpstr>Avenir Next</vt:lpstr>
      <vt:lpstr>Bebas Neue Bold</vt:lpstr>
      <vt:lpstr>Calibri</vt:lpstr>
      <vt:lpstr>Palatino Linotype</vt:lpstr>
      <vt:lpstr>Times New Roman</vt:lpstr>
      <vt:lpstr>Trebuchet MS</vt:lpstr>
      <vt:lpstr>Wingdings</vt:lpstr>
      <vt:lpstr>Office Theme</vt:lpstr>
      <vt:lpstr>HOGYAN VONJUK BE  A TINÉDZSEREKET?</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III. AMIT A NŐI SZOLGÁLATOK OSZTÁLYA TEHET</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Dr. Tokics Imréné</cp:lastModifiedBy>
  <cp:revision>531</cp:revision>
  <dcterms:created xsi:type="dcterms:W3CDTF">2013-01-31T11:34:30Z</dcterms:created>
  <dcterms:modified xsi:type="dcterms:W3CDTF">2017-05-18T14:04:42Z</dcterms:modified>
</cp:coreProperties>
</file>